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0" r:id="rId4"/>
    <p:sldId id="261" r:id="rId5"/>
    <p:sldId id="262" r:id="rId6"/>
    <p:sldId id="271" r:id="rId7"/>
    <p:sldId id="267" r:id="rId8"/>
    <p:sldId id="268" r:id="rId9"/>
    <p:sldId id="269" r:id="rId10"/>
    <p:sldId id="266" r:id="rId11"/>
    <p:sldId id="263"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31" autoAdjust="0"/>
    <p:restoredTop sz="94660"/>
  </p:normalViewPr>
  <p:slideViewPr>
    <p:cSldViewPr snapToGrid="0">
      <p:cViewPr varScale="1">
        <p:scale>
          <a:sx n="89" d="100"/>
          <a:sy n="89" d="100"/>
        </p:scale>
        <p:origin x="108"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6/16/2021</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6/16/2021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tiff"/><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433434"/>
            <a:ext cx="7766936" cy="3416135"/>
          </a:xfrm>
        </p:spPr>
        <p:txBody>
          <a:bodyPr/>
          <a:lstStyle/>
          <a:p>
            <a:pPr algn="l"/>
            <a:r>
              <a:rPr lang="en-US" altLang="en-US" dirty="0"/>
              <a:t>Condominium Rooftop Wireless Telecom &amp; Solar Leasing and Licensing</a:t>
            </a:r>
            <a:endParaRPr lang="en-US" dirty="0"/>
          </a:p>
        </p:txBody>
      </p:sp>
      <p:sp>
        <p:nvSpPr>
          <p:cNvPr id="3" name="Subtitle 2"/>
          <p:cNvSpPr>
            <a:spLocks noGrp="1"/>
          </p:cNvSpPr>
          <p:nvPr>
            <p:ph type="subTitle" idx="1"/>
          </p:nvPr>
        </p:nvSpPr>
        <p:spPr>
          <a:xfrm>
            <a:off x="1507067" y="3688158"/>
            <a:ext cx="7766936" cy="1508269"/>
          </a:xfrm>
        </p:spPr>
        <p:txBody>
          <a:bodyPr>
            <a:normAutofit fontScale="92500" lnSpcReduction="10000"/>
          </a:bodyPr>
          <a:lstStyle/>
          <a:p>
            <a:pPr algn="l"/>
            <a:endParaRPr lang="en-US" dirty="0"/>
          </a:p>
          <a:p>
            <a:pPr algn="ctr"/>
            <a:endParaRPr lang="en-US" dirty="0"/>
          </a:p>
          <a:p>
            <a:pPr algn="ctr"/>
            <a:endParaRPr lang="en-US" dirty="0"/>
          </a:p>
          <a:p>
            <a:pPr algn="l"/>
            <a:r>
              <a:rPr lang="en-US" dirty="0">
                <a:solidFill>
                  <a:schemeClr val="accent2">
                    <a:lumMod val="50000"/>
                  </a:schemeClr>
                </a:solidFill>
              </a:rPr>
              <a:t>June 17, 2021</a:t>
            </a:r>
          </a:p>
        </p:txBody>
      </p:sp>
      <p:sp>
        <p:nvSpPr>
          <p:cNvPr id="4" name="Subtitle 2">
            <a:extLst>
              <a:ext uri="{FF2B5EF4-FFF2-40B4-BE49-F238E27FC236}">
                <a16:creationId xmlns:a16="http://schemas.microsoft.com/office/drawing/2014/main" id="{FD26F2DE-26C2-4BFE-8332-E3FCFDE2FBDB}"/>
              </a:ext>
            </a:extLst>
          </p:cNvPr>
          <p:cNvSpPr txBox="1">
            <a:spLocks/>
          </p:cNvSpPr>
          <p:nvPr/>
        </p:nvSpPr>
        <p:spPr>
          <a:xfrm>
            <a:off x="1507067" y="3840152"/>
            <a:ext cx="6362610" cy="2311692"/>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2800" b="1" dirty="0">
                <a:solidFill>
                  <a:schemeClr val="accent2">
                    <a:lumMod val="50000"/>
                  </a:schemeClr>
                </a:solidFill>
              </a:rPr>
              <a:t>Christopher S. Malloy, Esq.</a:t>
            </a:r>
          </a:p>
          <a:p>
            <a:endParaRPr lang="en-US" dirty="0">
              <a:solidFill>
                <a:srgbClr val="002060"/>
              </a:solidFill>
            </a:endParaRPr>
          </a:p>
        </p:txBody>
      </p:sp>
      <p:pic>
        <p:nvPicPr>
          <p:cNvPr id="5" name="Picture 8" descr="Logo">
            <a:extLst>
              <a:ext uri="{FF2B5EF4-FFF2-40B4-BE49-F238E27FC236}">
                <a16:creationId xmlns:a16="http://schemas.microsoft.com/office/drawing/2014/main" id="{8143DA53-9FF0-4542-99F2-31B0689188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6030" y="4402234"/>
            <a:ext cx="324802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Content Placeholder 7">
            <a:extLst>
              <a:ext uri="{FF2B5EF4-FFF2-40B4-BE49-F238E27FC236}">
                <a16:creationId xmlns:a16="http://schemas.microsoft.com/office/drawing/2014/main" id="{97A30DF9-AEC8-4E97-B224-403F284A31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48856" y="-10758"/>
            <a:ext cx="1843144" cy="889317"/>
          </a:xfrm>
          <a:prstGeom prst="rect">
            <a:avLst/>
          </a:prstGeom>
        </p:spPr>
      </p:pic>
      <p:sp>
        <p:nvSpPr>
          <p:cNvPr id="7" name="Rectangle 6"/>
          <p:cNvSpPr/>
          <p:nvPr/>
        </p:nvSpPr>
        <p:spPr>
          <a:xfrm>
            <a:off x="0" y="5683312"/>
            <a:ext cx="9220202" cy="1185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04163" y="6039748"/>
            <a:ext cx="1866901" cy="601157"/>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40595" y="5746860"/>
            <a:ext cx="1152924" cy="1056436"/>
          </a:xfrm>
          <a:prstGeom prst="rect">
            <a:avLst/>
          </a:prstGeom>
        </p:spPr>
      </p:pic>
      <p:sp>
        <p:nvSpPr>
          <p:cNvPr id="10" name="TextBox 9"/>
          <p:cNvSpPr txBox="1"/>
          <p:nvPr/>
        </p:nvSpPr>
        <p:spPr>
          <a:xfrm>
            <a:off x="1673674" y="5344758"/>
            <a:ext cx="4728217" cy="338554"/>
          </a:xfrm>
          <a:prstGeom prst="rect">
            <a:avLst/>
          </a:prstGeom>
          <a:noFill/>
        </p:spPr>
        <p:txBody>
          <a:bodyPr wrap="none" rtlCol="0">
            <a:spAutoFit/>
          </a:bodyPr>
          <a:lstStyle/>
          <a:p>
            <a:r>
              <a:rPr lang="en-US" sz="1600" b="1" u="sng" dirty="0" smtClean="0">
                <a:latin typeface="Arial" panose="020B0604020202020204" pitchFamily="34" charset="0"/>
                <a:cs typeface="Arial" panose="020B0604020202020204" pitchFamily="34" charset="0"/>
              </a:rPr>
              <a:t>A Special Thank You to our Program Sponsors</a:t>
            </a:r>
            <a:endParaRPr lang="en-US" sz="1600" b="1" u="sng" dirty="0">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99" y="5686291"/>
            <a:ext cx="1258895" cy="1225493"/>
          </a:xfrm>
          <a:prstGeom prst="rect">
            <a:avLst/>
          </a:prstGeom>
        </p:spPr>
      </p:pic>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39113" y="5770397"/>
            <a:ext cx="1056859" cy="1056859"/>
          </a:xfrm>
          <a:prstGeom prst="rect">
            <a:avLst/>
          </a:prstGeom>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38021" y="6009334"/>
            <a:ext cx="1754970" cy="661987"/>
          </a:xfrm>
          <a:prstGeom prst="rect">
            <a:avLst/>
          </a:prstGeom>
        </p:spPr>
      </p:pic>
      <p:pic>
        <p:nvPicPr>
          <p:cNvPr id="14" name="Picture 1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106613" y="5973043"/>
            <a:ext cx="2069967" cy="614798"/>
          </a:xfrm>
          <a:prstGeom prst="rect">
            <a:avLst/>
          </a:prstGeom>
        </p:spPr>
      </p:pic>
    </p:spTree>
    <p:extLst>
      <p:ext uri="{BB962C8B-B14F-4D97-AF65-F5344CB8AC3E}">
        <p14:creationId xmlns:p14="http://schemas.microsoft.com/office/powerpoint/2010/main" val="2154207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p>
        </p:txBody>
      </p:sp>
      <p:sp>
        <p:nvSpPr>
          <p:cNvPr id="3" name="Content Placeholder 2"/>
          <p:cNvSpPr>
            <a:spLocks noGrp="1"/>
          </p:cNvSpPr>
          <p:nvPr>
            <p:ph idx="1"/>
          </p:nvPr>
        </p:nvSpPr>
        <p:spPr>
          <a:xfrm>
            <a:off x="677334" y="1395664"/>
            <a:ext cx="8596668" cy="5293894"/>
          </a:xfrm>
        </p:spPr>
        <p:txBody>
          <a:bodyPr>
            <a:normAutofit/>
          </a:bodyPr>
          <a:lstStyle/>
          <a:p>
            <a:pPr>
              <a:buFont typeface="Wingdings" panose="05000000000000000000" pitchFamily="2" charset="2"/>
              <a:buChar char="§"/>
            </a:pPr>
            <a:r>
              <a:rPr lang="en-US" sz="1700" b="1" dirty="0"/>
              <a:t>Revenue:</a:t>
            </a:r>
          </a:p>
          <a:p>
            <a:pPr lvl="1">
              <a:buFont typeface="Arial" panose="020B0604020202020204" pitchFamily="34" charset="0"/>
              <a:buChar char="•"/>
            </a:pPr>
            <a:r>
              <a:rPr lang="en-US" sz="1700" dirty="0"/>
              <a:t>Telecommunications: </a:t>
            </a:r>
          </a:p>
          <a:p>
            <a:pPr lvl="2">
              <a:buFont typeface="Arial" panose="020B0604020202020204" pitchFamily="34" charset="0"/>
              <a:buChar char="•"/>
            </a:pPr>
            <a:r>
              <a:rPr lang="en-US" sz="1700" dirty="0"/>
              <a:t>Generally, telecommunications agreements involves a straight rental fee, but there are other non-carrier telecommunications companies that offer other forms of rent:</a:t>
            </a:r>
          </a:p>
          <a:p>
            <a:pPr lvl="2">
              <a:buFont typeface="Arial" panose="020B0604020202020204" pitchFamily="34" charset="0"/>
              <a:buChar char="•"/>
            </a:pPr>
            <a:r>
              <a:rPr lang="en-US" sz="1700" dirty="0"/>
              <a:t>Rooftop management agreements.</a:t>
            </a:r>
          </a:p>
          <a:p>
            <a:pPr lvl="2">
              <a:buFont typeface="Arial" panose="020B0604020202020204" pitchFamily="34" charset="0"/>
              <a:buChar char="•"/>
            </a:pPr>
            <a:r>
              <a:rPr lang="en-US" sz="1700" dirty="0"/>
              <a:t>Colocation revenue sharing.</a:t>
            </a:r>
          </a:p>
          <a:p>
            <a:pPr lvl="1">
              <a:buFont typeface="Arial" panose="020B0604020202020204" pitchFamily="34" charset="0"/>
              <a:buChar char="•"/>
            </a:pPr>
            <a:r>
              <a:rPr lang="en-US" sz="1700" b="1" dirty="0"/>
              <a:t>Solar:   </a:t>
            </a:r>
          </a:p>
          <a:p>
            <a:pPr lvl="2">
              <a:buFont typeface="Arial" panose="020B0604020202020204" pitchFamily="34" charset="0"/>
              <a:buChar char="•"/>
            </a:pPr>
            <a:r>
              <a:rPr lang="en-US" sz="1700" dirty="0"/>
              <a:t>Can be straight rent or reduced electricity rates, or a combination of both.  </a:t>
            </a:r>
          </a:p>
          <a:p>
            <a:pPr lvl="2">
              <a:buFont typeface="Arial" panose="020B0604020202020204" pitchFamily="34" charset="0"/>
              <a:buChar char="•"/>
            </a:pPr>
            <a:r>
              <a:rPr lang="en-US" sz="1700" dirty="0"/>
              <a:t>Other ways to go green without installing solar:  </a:t>
            </a:r>
          </a:p>
          <a:p>
            <a:pPr lvl="3">
              <a:buFont typeface="Arial" panose="020B0604020202020204" pitchFamily="34" charset="0"/>
              <a:buChar char="•"/>
            </a:pPr>
            <a:r>
              <a:rPr lang="en-US" sz="1700" dirty="0"/>
              <a:t>Community Solar / Net metering / On-Bill-Credits</a:t>
            </a:r>
          </a:p>
        </p:txBody>
      </p:sp>
      <p:pic>
        <p:nvPicPr>
          <p:cNvPr id="6"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3001449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2105"/>
          </a:xfrm>
        </p:spPr>
        <p:txBody>
          <a:bodyPr/>
          <a:lstStyle/>
          <a:p>
            <a:r>
              <a:rPr lang="en-US" dirty="0"/>
              <a:t>Possible Deal Breakers Terms</a:t>
            </a:r>
          </a:p>
        </p:txBody>
      </p:sp>
      <p:sp>
        <p:nvSpPr>
          <p:cNvPr id="3" name="Content Placeholder 2"/>
          <p:cNvSpPr>
            <a:spLocks noGrp="1"/>
          </p:cNvSpPr>
          <p:nvPr>
            <p:ph idx="1"/>
          </p:nvPr>
        </p:nvSpPr>
        <p:spPr>
          <a:xfrm>
            <a:off x="1443788" y="1604211"/>
            <a:ext cx="7830213" cy="4437151"/>
          </a:xfrm>
        </p:spPr>
        <p:txBody>
          <a:bodyPr/>
          <a:lstStyle/>
          <a:p>
            <a:pPr>
              <a:buFont typeface="Wingdings" panose="05000000000000000000" pitchFamily="2" charset="2"/>
              <a:buChar char="§"/>
            </a:pPr>
            <a:r>
              <a:rPr lang="en-US" sz="2400" dirty="0"/>
              <a:t>Term of the Agreement</a:t>
            </a:r>
          </a:p>
          <a:p>
            <a:pPr>
              <a:buFont typeface="Wingdings" panose="05000000000000000000" pitchFamily="2" charset="2"/>
              <a:buChar char="§"/>
            </a:pPr>
            <a:r>
              <a:rPr lang="en-US" sz="2400" dirty="0"/>
              <a:t>Termination</a:t>
            </a:r>
          </a:p>
          <a:p>
            <a:pPr>
              <a:buFont typeface="Wingdings" panose="05000000000000000000" pitchFamily="2" charset="2"/>
              <a:buChar char="§"/>
            </a:pPr>
            <a:r>
              <a:rPr lang="en-US" sz="2400" dirty="0"/>
              <a:t>Access</a:t>
            </a:r>
          </a:p>
          <a:p>
            <a:pPr>
              <a:buFont typeface="Wingdings" panose="05000000000000000000" pitchFamily="2" charset="2"/>
              <a:buChar char="§"/>
            </a:pPr>
            <a:r>
              <a:rPr lang="en-US" sz="2400" dirty="0"/>
              <a:t>Upgrade capability</a:t>
            </a:r>
          </a:p>
          <a:p>
            <a:pPr>
              <a:buFont typeface="Wingdings" panose="05000000000000000000" pitchFamily="2" charset="2"/>
              <a:buChar char="§"/>
            </a:pPr>
            <a:r>
              <a:rPr lang="en-US" sz="2400" dirty="0"/>
              <a:t>Rental fees</a:t>
            </a:r>
          </a:p>
          <a:p>
            <a:pPr>
              <a:buFont typeface="Wingdings" panose="05000000000000000000" pitchFamily="2" charset="2"/>
              <a:buChar char="§"/>
            </a:pPr>
            <a:endParaRPr lang="en-US" dirty="0"/>
          </a:p>
        </p:txBody>
      </p:sp>
      <p:pic>
        <p:nvPicPr>
          <p:cNvPr id="6"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1364375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28338"/>
            <a:ext cx="8596668" cy="1102061"/>
          </a:xfrm>
        </p:spPr>
        <p:txBody>
          <a:bodyPr>
            <a:noAutofit/>
          </a:bodyPr>
          <a:lstStyle/>
          <a:p>
            <a:pPr algn="ctr"/>
            <a:r>
              <a:rPr lang="en-US" sz="4800" dirty="0" smtClean="0"/>
              <a:t>Questions</a:t>
            </a:r>
            <a:r>
              <a:rPr lang="en-US" sz="4800" dirty="0"/>
              <a:t>?</a:t>
            </a:r>
          </a:p>
        </p:txBody>
      </p:sp>
      <p:sp>
        <p:nvSpPr>
          <p:cNvPr id="6" name="TextBox 5">
            <a:extLst>
              <a:ext uri="{FF2B5EF4-FFF2-40B4-BE49-F238E27FC236}">
                <a16:creationId xmlns:a16="http://schemas.microsoft.com/office/drawing/2014/main" id="{0EB38872-2E5C-44C3-901D-7274EA6AF19A}"/>
              </a:ext>
            </a:extLst>
          </p:cNvPr>
          <p:cNvSpPr txBox="1"/>
          <p:nvPr/>
        </p:nvSpPr>
        <p:spPr>
          <a:xfrm>
            <a:off x="563293" y="2308820"/>
            <a:ext cx="8815011" cy="800219"/>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1F497D"/>
                </a:solidFill>
                <a:effectLst/>
                <a:uLnTx/>
                <a:uFillTx/>
                <a:latin typeface="Calibri" panose="020F0502020204030204" pitchFamily="34" charset="0"/>
                <a:ea typeface="Calibri" panose="020F0502020204030204" pitchFamily="34" charset="0"/>
                <a:cs typeface="+mn-cs"/>
              </a:rPr>
              <a:t>Christopher S. Malloy, Esq. </a:t>
            </a:r>
            <a:endPar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1F497D"/>
                </a:solidFill>
                <a:effectLst/>
                <a:uLnTx/>
                <a:uFillTx/>
                <a:latin typeface="Calibri" panose="020F0502020204030204" pitchFamily="34" charset="0"/>
                <a:ea typeface="Calibri" panose="020F0502020204030204" pitchFamily="34" charset="0"/>
                <a:cs typeface="+mn-cs"/>
              </a:rPr>
              <a:t>Moriarty Troyer &amp; Malloy </a:t>
            </a:r>
            <a:r>
              <a:rPr kumimoji="0" lang="en-US" sz="1800" b="0" i="0" u="none" strike="noStrike" kern="1200" cap="none" spc="0" normalizeH="0" baseline="0" noProof="0" dirty="0" smtClean="0">
                <a:ln>
                  <a:noFill/>
                </a:ln>
                <a:solidFill>
                  <a:srgbClr val="1F497D"/>
                </a:solidFill>
                <a:effectLst/>
                <a:uLnTx/>
                <a:uFillTx/>
                <a:latin typeface="Calibri" panose="020F0502020204030204" pitchFamily="34" charset="0"/>
                <a:ea typeface="Calibri" panose="020F0502020204030204" pitchFamily="34" charset="0"/>
                <a:cs typeface="+mn-cs"/>
              </a:rPr>
              <a:t>LLC</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p:txBody>
      </p:sp>
      <p:pic>
        <p:nvPicPr>
          <p:cNvPr id="7"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173436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75377"/>
            <a:ext cx="8596668" cy="1320800"/>
          </a:xfrm>
        </p:spPr>
        <p:txBody>
          <a:bodyPr/>
          <a:lstStyle/>
          <a:p>
            <a:r>
              <a:rPr lang="en-US" altLang="en-US" dirty="0"/>
              <a:t>Condominium’s Due Diligence:</a:t>
            </a:r>
            <a:endParaRPr lang="en-US" dirty="0"/>
          </a:p>
        </p:txBody>
      </p:sp>
      <p:sp>
        <p:nvSpPr>
          <p:cNvPr id="3" name="Content Placeholder 2"/>
          <p:cNvSpPr>
            <a:spLocks noGrp="1"/>
          </p:cNvSpPr>
          <p:nvPr>
            <p:ph idx="1"/>
          </p:nvPr>
        </p:nvSpPr>
        <p:spPr>
          <a:xfrm>
            <a:off x="677334" y="1207458"/>
            <a:ext cx="8596668" cy="5574483"/>
          </a:xfrm>
        </p:spPr>
        <p:txBody>
          <a:bodyPr>
            <a:normAutofit/>
          </a:bodyPr>
          <a:lstStyle/>
          <a:p>
            <a:pPr>
              <a:buFont typeface="Arial" panose="020B0604020202020204" pitchFamily="34" charset="0"/>
              <a:buChar char="•"/>
            </a:pPr>
            <a:r>
              <a:rPr lang="en-US" altLang="en-US" sz="2000" dirty="0"/>
              <a:t>Does the Board have the power to enter into a lease/license/easement agreement?</a:t>
            </a:r>
          </a:p>
          <a:p>
            <a:pPr lvl="1">
              <a:buFont typeface="Arial" panose="020B0604020202020204" pitchFamily="34" charset="0"/>
              <a:buChar char="•"/>
            </a:pPr>
            <a:r>
              <a:rPr lang="en-US" altLang="en-US" sz="2000" dirty="0">
                <a:solidFill>
                  <a:schemeClr val="tx1"/>
                </a:solidFill>
              </a:rPr>
              <a:t>Generally, yes. Under </a:t>
            </a:r>
            <a:r>
              <a:rPr lang="en-US" altLang="en-US" sz="2000" dirty="0" err="1">
                <a:solidFill>
                  <a:schemeClr val="tx1"/>
                </a:solidFill>
              </a:rPr>
              <a:t>G.L</a:t>
            </a:r>
            <a:r>
              <a:rPr lang="en-US" altLang="en-US" sz="2000" dirty="0">
                <a:solidFill>
                  <a:schemeClr val="tx1"/>
                </a:solidFill>
              </a:rPr>
              <a:t>. c 183A § 10(b)(1), the Board has the power to control the common areas and facilities of the condominium. </a:t>
            </a:r>
          </a:p>
          <a:p>
            <a:pPr lvl="1">
              <a:buFont typeface="Arial" panose="020B0604020202020204" pitchFamily="34" charset="0"/>
              <a:buChar char="•"/>
            </a:pPr>
            <a:r>
              <a:rPr lang="en-US" altLang="en-US" sz="2000" dirty="0">
                <a:solidFill>
                  <a:schemeClr val="tx1"/>
                </a:solidFill>
              </a:rPr>
              <a:t>The Board should, however, confirm that the Master Deed and Declaration of Trust do not require unit owner approval for the installation of rooftop equipment.</a:t>
            </a:r>
          </a:p>
          <a:p>
            <a:pPr lvl="1">
              <a:buFont typeface="Arial" panose="020B0604020202020204" pitchFamily="34" charset="0"/>
              <a:buChar char="•"/>
            </a:pPr>
            <a:r>
              <a:rPr lang="en-US" altLang="en-US" sz="2000" dirty="0">
                <a:solidFill>
                  <a:schemeClr val="tx1"/>
                </a:solidFill>
              </a:rPr>
              <a:t>Even if a unit owner vote is not required, the Board may want to consider gauging unit owner interest. </a:t>
            </a:r>
            <a:endParaRPr lang="en-US" altLang="en-US" sz="2000" dirty="0"/>
          </a:p>
          <a:p>
            <a:pPr>
              <a:buFont typeface="Arial" panose="020B0604020202020204" pitchFamily="34" charset="0"/>
              <a:buChar char="•"/>
            </a:pPr>
            <a:r>
              <a:rPr lang="en-US" altLang="en-US" sz="2000" dirty="0"/>
              <a:t>Ask the Tenant whether it has entered into agreements with other condominiums and consider connecting with the condo to find out whether any issues arose.</a:t>
            </a:r>
          </a:p>
          <a:p>
            <a:pPr marL="457200" lvl="1" indent="0">
              <a:buNone/>
            </a:pPr>
            <a:endParaRPr lang="en-US" altLang="en-US" dirty="0"/>
          </a:p>
          <a:p>
            <a:pPr lvl="1">
              <a:buFont typeface="Arial" panose="020B0604020202020204" pitchFamily="34" charset="0"/>
              <a:buChar char="•"/>
            </a:pPr>
            <a:endParaRPr lang="en-US" altLang="en-US" sz="1800" dirty="0"/>
          </a:p>
          <a:p>
            <a:endParaRPr lang="en-US" dirty="0"/>
          </a:p>
        </p:txBody>
      </p:sp>
      <p:pic>
        <p:nvPicPr>
          <p:cNvPr id="6"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4030363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3432"/>
            <a:ext cx="8596668" cy="1320800"/>
          </a:xfrm>
        </p:spPr>
        <p:txBody>
          <a:bodyPr/>
          <a:lstStyle/>
          <a:p>
            <a:r>
              <a:rPr lang="en-US" altLang="en-US" dirty="0"/>
              <a:t>Condominium’s Due Diligence, cont.</a:t>
            </a:r>
            <a:endParaRPr lang="en-US" dirty="0"/>
          </a:p>
        </p:txBody>
      </p:sp>
      <p:sp>
        <p:nvSpPr>
          <p:cNvPr id="3" name="Content Placeholder 2"/>
          <p:cNvSpPr>
            <a:spLocks noGrp="1"/>
          </p:cNvSpPr>
          <p:nvPr>
            <p:ph idx="1"/>
          </p:nvPr>
        </p:nvSpPr>
        <p:spPr>
          <a:xfrm>
            <a:off x="677334" y="854162"/>
            <a:ext cx="8596668" cy="5651499"/>
          </a:xfrm>
        </p:spPr>
        <p:txBody>
          <a:bodyPr>
            <a:normAutofit/>
          </a:bodyPr>
          <a:lstStyle/>
          <a:p>
            <a:pPr>
              <a:buFont typeface="Arial" panose="020B0604020202020204" pitchFamily="34" charset="0"/>
              <a:buChar char="•"/>
            </a:pPr>
            <a:endParaRPr lang="en-US" altLang="en-US" dirty="0"/>
          </a:p>
          <a:p>
            <a:pPr>
              <a:buFont typeface="Arial" panose="020B0604020202020204" pitchFamily="34" charset="0"/>
              <a:buChar char="•"/>
            </a:pPr>
            <a:r>
              <a:rPr lang="en-US" altLang="en-US" sz="2000" dirty="0"/>
              <a:t>Inspection prior to installation: </a:t>
            </a:r>
          </a:p>
          <a:p>
            <a:pPr lvl="1">
              <a:buFont typeface="Arial" panose="020B0604020202020204" pitchFamily="34" charset="0"/>
              <a:buChar char="•"/>
            </a:pPr>
            <a:r>
              <a:rPr lang="en-US" altLang="en-US" sz="2000" dirty="0"/>
              <a:t>The condominium should require that the roof be inspected by a qualified structural engineer prior to the equipment installation to ensure that the building can withstand the added weight; and the area of the roof where the installation will go is in good condition and free from cracks or punctures. Document the condition with photographs.</a:t>
            </a:r>
          </a:p>
          <a:p>
            <a:pPr lvl="1">
              <a:buFont typeface="Arial" panose="020B0604020202020204" pitchFamily="34" charset="0"/>
              <a:buChar char="•"/>
            </a:pPr>
            <a:r>
              <a:rPr lang="en-US" altLang="en-US" sz="2000" dirty="0"/>
              <a:t>Determine whether the installation impacts the roof warranty and, if so, how.</a:t>
            </a:r>
          </a:p>
          <a:p>
            <a:pPr lvl="1">
              <a:buFont typeface="Arial" panose="020B0604020202020204" pitchFamily="34" charset="0"/>
              <a:buChar char="•"/>
            </a:pPr>
            <a:r>
              <a:rPr lang="en-US" altLang="en-US" sz="2000" dirty="0"/>
              <a:t>Will the installation require puncturing the roof membrane? What equipment, if any will be directly affixed to the roof?</a:t>
            </a:r>
          </a:p>
          <a:p>
            <a:pPr marL="457200" lvl="1" indent="0">
              <a:buNone/>
            </a:pPr>
            <a:endParaRPr lang="en-US" altLang="en-US" dirty="0"/>
          </a:p>
          <a:p>
            <a:pPr lvl="1">
              <a:buFont typeface="Arial" panose="020B0604020202020204" pitchFamily="34" charset="0"/>
              <a:buChar char="•"/>
            </a:pPr>
            <a:endParaRPr lang="en-US" altLang="en-US" sz="1800" dirty="0"/>
          </a:p>
          <a:p>
            <a:endParaRPr lang="en-US" dirty="0"/>
          </a:p>
        </p:txBody>
      </p:sp>
      <p:pic>
        <p:nvPicPr>
          <p:cNvPr id="6"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3578856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1585"/>
            <a:ext cx="8596668" cy="850232"/>
          </a:xfrm>
        </p:spPr>
        <p:txBody>
          <a:bodyPr/>
          <a:lstStyle/>
          <a:p>
            <a:r>
              <a:rPr lang="en-US" altLang="en-US" dirty="0"/>
              <a:t>Lease Agreement vs. License Agreement</a:t>
            </a:r>
            <a:endParaRPr lang="en-US" dirty="0"/>
          </a:p>
        </p:txBody>
      </p:sp>
      <p:sp>
        <p:nvSpPr>
          <p:cNvPr id="3" name="Content Placeholder 2"/>
          <p:cNvSpPr>
            <a:spLocks noGrp="1"/>
          </p:cNvSpPr>
          <p:nvPr>
            <p:ph idx="1"/>
          </p:nvPr>
        </p:nvSpPr>
        <p:spPr>
          <a:xfrm>
            <a:off x="677334" y="1054769"/>
            <a:ext cx="8177908" cy="4748462"/>
          </a:xfrm>
        </p:spPr>
        <p:txBody>
          <a:bodyPr>
            <a:normAutofit lnSpcReduction="10000"/>
          </a:bodyPr>
          <a:lstStyle/>
          <a:p>
            <a:pPr>
              <a:buFont typeface="Arial" panose="020B0604020202020204" pitchFamily="34" charset="0"/>
              <a:buChar char="•"/>
            </a:pPr>
            <a:r>
              <a:rPr lang="en-US" altLang="en-US" sz="2000" dirty="0"/>
              <a:t>The Board retains greater control if it enters into a license agreement. </a:t>
            </a:r>
          </a:p>
          <a:p>
            <a:pPr>
              <a:buFont typeface="Arial" panose="020B0604020202020204" pitchFamily="34" charset="0"/>
              <a:buChar char="•"/>
            </a:pPr>
            <a:r>
              <a:rPr lang="en-US" altLang="en-US" sz="2000" dirty="0"/>
              <a:t>The difference between a lease and a license. </a:t>
            </a:r>
          </a:p>
          <a:p>
            <a:pPr lvl="1">
              <a:buFont typeface="Arial" panose="020B0604020202020204" pitchFamily="34" charset="0"/>
              <a:buChar char="•"/>
            </a:pPr>
            <a:r>
              <a:rPr lang="en-US" altLang="en-US" sz="1800" dirty="0"/>
              <a:t>A lease exists where the owner agrees to turn over exclusive possession of the property to another for some period of time. </a:t>
            </a:r>
          </a:p>
          <a:p>
            <a:pPr lvl="1">
              <a:buFont typeface="Arial" panose="020B0604020202020204" pitchFamily="34" charset="0"/>
              <a:buChar char="•"/>
            </a:pPr>
            <a:r>
              <a:rPr lang="en-US" altLang="en-US" sz="1800" dirty="0"/>
              <a:t>A license, is an agreement that gives the licensee permission to use the land only at the owner’s discretion. A license is freely revocable, and does not provide for protection for the licensee against interference by the licensor.</a:t>
            </a:r>
            <a:endParaRPr lang="en-US" altLang="en-US" sz="2000" dirty="0"/>
          </a:p>
          <a:p>
            <a:pPr>
              <a:buFont typeface="Arial" panose="020B0604020202020204" pitchFamily="34" charset="0"/>
              <a:buChar char="•"/>
            </a:pPr>
            <a:r>
              <a:rPr lang="en-US" altLang="en-US" sz="2000" dirty="0"/>
              <a:t>However, Tenants are not going to want to sign an agreement where they may be required to leave in 30 days.  Therefore, most agreements (whether leases or licenses) will be for longer term; 10, 15, 20 years, with extension terms.</a:t>
            </a:r>
          </a:p>
          <a:p>
            <a:pPr>
              <a:buFont typeface="Arial" panose="020B0604020202020204" pitchFamily="34" charset="0"/>
              <a:buChar char="•"/>
            </a:pPr>
            <a:r>
              <a:rPr lang="en-US" altLang="en-US" sz="2000" dirty="0"/>
              <a:t>What is the appropriate term length for a Board to enter into?</a:t>
            </a:r>
          </a:p>
          <a:p>
            <a:endParaRPr lang="en-US" dirty="0"/>
          </a:p>
        </p:txBody>
      </p:sp>
      <p:pic>
        <p:nvPicPr>
          <p:cNvPr id="6"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161979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54228"/>
            <a:ext cx="8596668" cy="659026"/>
          </a:xfrm>
        </p:spPr>
        <p:txBody>
          <a:bodyPr/>
          <a:lstStyle/>
          <a:p>
            <a:r>
              <a:rPr lang="en-US" altLang="en-US" dirty="0"/>
              <a:t>Agreement Specifics</a:t>
            </a:r>
            <a:endParaRPr lang="en-US" dirty="0"/>
          </a:p>
        </p:txBody>
      </p:sp>
      <p:sp>
        <p:nvSpPr>
          <p:cNvPr id="3" name="Content Placeholder 2"/>
          <p:cNvSpPr>
            <a:spLocks noGrp="1"/>
          </p:cNvSpPr>
          <p:nvPr>
            <p:ph idx="1"/>
          </p:nvPr>
        </p:nvSpPr>
        <p:spPr>
          <a:xfrm>
            <a:off x="677334" y="1095633"/>
            <a:ext cx="8596668" cy="4809056"/>
          </a:xfrm>
        </p:spPr>
        <p:txBody>
          <a:bodyPr>
            <a:normAutofit fontScale="92500" lnSpcReduction="10000"/>
          </a:bodyPr>
          <a:lstStyle/>
          <a:p>
            <a:pPr>
              <a:buFont typeface="Arial" panose="020B0604020202020204" pitchFamily="34" charset="0"/>
              <a:buChar char="•"/>
              <a:defRPr/>
            </a:pPr>
            <a:r>
              <a:rPr lang="en-US" altLang="en-US" b="1" dirty="0"/>
              <a:t>Building Access / Maintenance / Repair:</a:t>
            </a:r>
            <a:endParaRPr lang="en-US" altLang="en-US" dirty="0"/>
          </a:p>
          <a:p>
            <a:pPr lvl="1">
              <a:buFont typeface="Arial" panose="020B0604020202020204" pitchFamily="34" charset="0"/>
              <a:buChar char="•"/>
              <a:defRPr/>
            </a:pPr>
            <a:r>
              <a:rPr lang="en-US" altLang="en-US" sz="1800" b="1" dirty="0"/>
              <a:t>Access Rights: When and How? </a:t>
            </a:r>
          </a:p>
          <a:p>
            <a:pPr lvl="2">
              <a:buFont typeface="Arial" panose="020B0604020202020204" pitchFamily="34" charset="0"/>
              <a:buChar char="•"/>
              <a:defRPr/>
            </a:pPr>
            <a:r>
              <a:rPr lang="en-US" altLang="en-US" sz="1800" dirty="0"/>
              <a:t>The Board should consider the impact on unit owners in negotiating the scope of access to the building and roof. </a:t>
            </a:r>
          </a:p>
          <a:p>
            <a:pPr lvl="2">
              <a:buFont typeface="Arial" panose="020B0604020202020204" pitchFamily="34" charset="0"/>
              <a:buChar char="•"/>
              <a:defRPr/>
            </a:pPr>
            <a:r>
              <a:rPr lang="en-US" altLang="en-US" sz="1800" dirty="0"/>
              <a:t>Access should be limited to normal business hours with exceptions only in the case of emergencies. </a:t>
            </a:r>
          </a:p>
          <a:p>
            <a:pPr lvl="2">
              <a:buFont typeface="Arial" panose="020B0604020202020204" pitchFamily="34" charset="0"/>
              <a:buChar char="•"/>
              <a:defRPr/>
            </a:pPr>
            <a:r>
              <a:rPr lang="en-US" altLang="en-US" sz="1800" dirty="0"/>
              <a:t>The Board should also consider rules/restrictions applicable to the Tenant when on-site. For example: </a:t>
            </a:r>
          </a:p>
          <a:p>
            <a:pPr lvl="3">
              <a:buFont typeface="Arial" panose="020B0604020202020204" pitchFamily="34" charset="0"/>
              <a:buChar char="•"/>
              <a:defRPr/>
            </a:pPr>
            <a:r>
              <a:rPr lang="en-US" altLang="en-US" sz="1800" dirty="0"/>
              <a:t>Require workers to wear booties to protect carpeting</a:t>
            </a:r>
          </a:p>
          <a:p>
            <a:pPr lvl="3">
              <a:buFont typeface="Arial" panose="020B0604020202020204" pitchFamily="34" charset="0"/>
              <a:buChar char="•"/>
              <a:defRPr/>
            </a:pPr>
            <a:r>
              <a:rPr lang="en-US" altLang="en-US" sz="1800" dirty="0"/>
              <a:t>Flooring should be covered to protect it from foot traffic and equipment</a:t>
            </a:r>
          </a:p>
          <a:p>
            <a:pPr lvl="3">
              <a:buFont typeface="Arial" panose="020B0604020202020204" pitchFamily="34" charset="0"/>
              <a:buChar char="•"/>
              <a:defRPr/>
            </a:pPr>
            <a:r>
              <a:rPr lang="en-US" altLang="en-US" sz="1800" dirty="0"/>
              <a:t>Elevator walls should be covered to protect them from damage or limit use to service elevator</a:t>
            </a:r>
          </a:p>
          <a:p>
            <a:pPr lvl="3">
              <a:buFont typeface="Arial" panose="020B0604020202020204" pitchFamily="34" charset="0"/>
              <a:buChar char="•"/>
              <a:defRPr/>
            </a:pPr>
            <a:r>
              <a:rPr lang="en-US" altLang="en-US" sz="1800" dirty="0"/>
              <a:t>Doors/access points will remain closed and not be propped open and unattended</a:t>
            </a:r>
          </a:p>
          <a:p>
            <a:endParaRPr lang="en-US" dirty="0"/>
          </a:p>
        </p:txBody>
      </p:sp>
      <p:pic>
        <p:nvPicPr>
          <p:cNvPr id="5"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1701140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5318"/>
            <a:ext cx="8596668" cy="659026"/>
          </a:xfrm>
        </p:spPr>
        <p:txBody>
          <a:bodyPr/>
          <a:lstStyle/>
          <a:p>
            <a:r>
              <a:rPr lang="en-US" altLang="en-US" dirty="0"/>
              <a:t>Agreement Specifics, cont. </a:t>
            </a:r>
            <a:endParaRPr lang="en-US" dirty="0"/>
          </a:p>
        </p:txBody>
      </p:sp>
      <p:sp>
        <p:nvSpPr>
          <p:cNvPr id="3" name="Content Placeholder 2"/>
          <p:cNvSpPr>
            <a:spLocks noGrp="1"/>
          </p:cNvSpPr>
          <p:nvPr>
            <p:ph idx="1"/>
          </p:nvPr>
        </p:nvSpPr>
        <p:spPr>
          <a:xfrm>
            <a:off x="677334" y="974344"/>
            <a:ext cx="8596668" cy="5529757"/>
          </a:xfrm>
        </p:spPr>
        <p:txBody>
          <a:bodyPr>
            <a:normAutofit fontScale="70000" lnSpcReduction="20000"/>
          </a:bodyPr>
          <a:lstStyle/>
          <a:p>
            <a:pPr lvl="1">
              <a:buFont typeface="Arial" panose="020B0604020202020204" pitchFamily="34" charset="0"/>
              <a:buChar char="•"/>
              <a:defRPr/>
            </a:pPr>
            <a:r>
              <a:rPr lang="en-US" altLang="en-US" sz="2400" b="1" dirty="0"/>
              <a:t>Maintenance</a:t>
            </a:r>
          </a:p>
          <a:p>
            <a:pPr lvl="2">
              <a:buFont typeface="Arial" panose="020B0604020202020204" pitchFamily="34" charset="0"/>
              <a:buChar char="•"/>
              <a:defRPr/>
            </a:pPr>
            <a:r>
              <a:rPr lang="en-US" altLang="en-US" sz="2400" dirty="0"/>
              <a:t>If applicable, the agreement should include the anticipated maintenance schedule so that the Board is aware of when, and with what frequency, the Tenant will be on-site performing maintenance.</a:t>
            </a:r>
          </a:p>
          <a:p>
            <a:pPr lvl="2">
              <a:buFont typeface="Arial" panose="020B0604020202020204" pitchFamily="34" charset="0"/>
              <a:buChar char="•"/>
              <a:defRPr/>
            </a:pPr>
            <a:r>
              <a:rPr lang="en-US" altLang="en-US" sz="2400" dirty="0"/>
              <a:t>The agreement should also include information pertaining to who performs the maintenance – the Tenant, an outside vendor, etc.</a:t>
            </a:r>
          </a:p>
          <a:p>
            <a:pPr lvl="1">
              <a:buFont typeface="Arial" panose="020B0604020202020204" pitchFamily="34" charset="0"/>
              <a:buChar char="•"/>
              <a:defRPr/>
            </a:pPr>
            <a:r>
              <a:rPr lang="en-US" altLang="en-US" sz="2400" b="1" dirty="0"/>
              <a:t>Removal and Reinstallation</a:t>
            </a:r>
          </a:p>
          <a:p>
            <a:pPr lvl="2">
              <a:buFont typeface="Arial" panose="020B0604020202020204" pitchFamily="34" charset="0"/>
              <a:buChar char="•"/>
              <a:defRPr/>
            </a:pPr>
            <a:r>
              <a:rPr lang="en-US" altLang="en-US" sz="2400" dirty="0"/>
              <a:t>The agreement should anticipate and address the removal of equipment in the event repairs to the condominium roof become necessary.</a:t>
            </a:r>
          </a:p>
          <a:p>
            <a:pPr lvl="2">
              <a:buFont typeface="Arial" panose="020B0604020202020204" pitchFamily="34" charset="0"/>
              <a:buChar char="•"/>
              <a:defRPr/>
            </a:pPr>
            <a:r>
              <a:rPr lang="en-US" altLang="en-US" sz="2400" dirty="0"/>
              <a:t> Several scenarios should be anticipated including: (1) roof repair necessitated by damage caused by the rooftop installation; and (2) repairs due to normal wear and tear.</a:t>
            </a:r>
          </a:p>
          <a:p>
            <a:pPr lvl="2">
              <a:buFont typeface="Arial" panose="020B0604020202020204" pitchFamily="34" charset="0"/>
              <a:buChar char="•"/>
              <a:defRPr/>
            </a:pPr>
            <a:r>
              <a:rPr lang="en-US" sz="2400" dirty="0"/>
              <a:t>The Board should insist on language requiring an evaluation of the roof by an independent contractor to determine if the leak/other damage was caused by the equipment installation.</a:t>
            </a:r>
            <a:endParaRPr lang="en-US" altLang="en-US" sz="2400" dirty="0"/>
          </a:p>
          <a:p>
            <a:pPr lvl="1">
              <a:buFont typeface="Arial" panose="020B0604020202020204" pitchFamily="34" charset="0"/>
              <a:buChar char="•"/>
              <a:defRPr/>
            </a:pPr>
            <a:r>
              <a:rPr lang="en-US" altLang="en-US" sz="2400" dirty="0"/>
              <a:t>It is important to consider the impact that this type of equipment will have on the roof and how those impacts will be mitigated and dealt with during the term of the agreement and upon decommissioning of the equipment.</a:t>
            </a:r>
          </a:p>
          <a:p>
            <a:endParaRPr lang="en-US" dirty="0"/>
          </a:p>
        </p:txBody>
      </p:sp>
      <p:pic>
        <p:nvPicPr>
          <p:cNvPr id="6"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370570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8147"/>
          </a:xfrm>
        </p:spPr>
        <p:txBody>
          <a:bodyPr/>
          <a:lstStyle/>
          <a:p>
            <a:r>
              <a:rPr lang="en-US" altLang="en-US" dirty="0"/>
              <a:t>Agreement Specifics, cont.</a:t>
            </a:r>
            <a:endParaRPr lang="en-US" dirty="0"/>
          </a:p>
        </p:txBody>
      </p:sp>
      <p:sp>
        <p:nvSpPr>
          <p:cNvPr id="3" name="Content Placeholder 2"/>
          <p:cNvSpPr>
            <a:spLocks noGrp="1"/>
          </p:cNvSpPr>
          <p:nvPr>
            <p:ph idx="1"/>
          </p:nvPr>
        </p:nvSpPr>
        <p:spPr>
          <a:xfrm>
            <a:off x="677334" y="1560352"/>
            <a:ext cx="8596668" cy="4276730"/>
          </a:xfrm>
        </p:spPr>
        <p:txBody>
          <a:bodyPr>
            <a:normAutofit lnSpcReduction="10000"/>
          </a:bodyPr>
          <a:lstStyle/>
          <a:p>
            <a:pPr>
              <a:buFont typeface="Arial" panose="020B0604020202020204" pitchFamily="34" charset="0"/>
              <a:buChar char="•"/>
            </a:pPr>
            <a:r>
              <a:rPr lang="en-US" altLang="en-US" sz="2000" b="1" dirty="0"/>
              <a:t>Installation Upgrades:</a:t>
            </a:r>
          </a:p>
          <a:p>
            <a:pPr lvl="1">
              <a:buFont typeface="Arial" panose="020B0604020202020204" pitchFamily="34" charset="0"/>
              <a:buChar char="•"/>
            </a:pPr>
            <a:r>
              <a:rPr lang="en-US" altLang="en-US" sz="2000" dirty="0"/>
              <a:t>This provision is critical as telecommunications providers and solar companies require flexibility to upgrade and swap out equipment as technology changes and improves.</a:t>
            </a:r>
          </a:p>
          <a:p>
            <a:pPr lvl="1">
              <a:buFont typeface="Arial" panose="020B0604020202020204" pitchFamily="34" charset="0"/>
              <a:buChar char="•"/>
            </a:pPr>
            <a:r>
              <a:rPr lang="en-US" altLang="en-US" sz="2000" dirty="0"/>
              <a:t>Are the tenants allowed to upgrade?  What does that include? –additional space, antennas, equipment?</a:t>
            </a:r>
          </a:p>
          <a:p>
            <a:pPr lvl="1">
              <a:buFont typeface="Arial" panose="020B0604020202020204" pitchFamily="34" charset="0"/>
              <a:buChar char="•"/>
            </a:pPr>
            <a:endParaRPr lang="en-US" altLang="en-US" sz="2000" dirty="0"/>
          </a:p>
          <a:p>
            <a:pPr>
              <a:buFont typeface="Arial" panose="020B0604020202020204" pitchFamily="34" charset="0"/>
              <a:buChar char="•"/>
            </a:pPr>
            <a:r>
              <a:rPr lang="en-US" altLang="en-US" sz="2000" b="1" dirty="0"/>
              <a:t>Termination:</a:t>
            </a:r>
          </a:p>
          <a:p>
            <a:pPr lvl="1">
              <a:buFont typeface="Arial" panose="020B0604020202020204" pitchFamily="34" charset="0"/>
              <a:buChar char="•"/>
            </a:pPr>
            <a:r>
              <a:rPr lang="en-US" altLang="en-US" sz="2000" dirty="0"/>
              <a:t>Tenants will try to retain broad termination rights, however, Landlord’s should try to limit the carrier’s termination to matters that are outside the tenant’s control, i.e., loss of permits, interference, etc.</a:t>
            </a:r>
          </a:p>
          <a:p>
            <a:pPr>
              <a:buFont typeface="Arial" panose="020B0604020202020204" pitchFamily="34" charset="0"/>
              <a:buChar char="•"/>
            </a:pPr>
            <a:endParaRPr lang="en-US" altLang="en-US" sz="2200" dirty="0"/>
          </a:p>
          <a:p>
            <a:pPr marL="457200" lvl="1" indent="0">
              <a:buNone/>
            </a:pPr>
            <a:endParaRPr lang="en-US" dirty="0"/>
          </a:p>
        </p:txBody>
      </p:sp>
      <p:pic>
        <p:nvPicPr>
          <p:cNvPr id="6"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3385291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8147"/>
          </a:xfrm>
        </p:spPr>
        <p:txBody>
          <a:bodyPr/>
          <a:lstStyle/>
          <a:p>
            <a:r>
              <a:rPr lang="en-US" altLang="en-US" dirty="0"/>
              <a:t>Agreement Specifics, cont. </a:t>
            </a:r>
            <a:endParaRPr lang="en-US" dirty="0"/>
          </a:p>
        </p:txBody>
      </p:sp>
      <p:sp>
        <p:nvSpPr>
          <p:cNvPr id="3" name="Content Placeholder 2"/>
          <p:cNvSpPr>
            <a:spLocks noGrp="1"/>
          </p:cNvSpPr>
          <p:nvPr>
            <p:ph idx="1"/>
          </p:nvPr>
        </p:nvSpPr>
        <p:spPr>
          <a:xfrm>
            <a:off x="677334" y="1472190"/>
            <a:ext cx="8596668" cy="4776210"/>
          </a:xfrm>
        </p:spPr>
        <p:txBody>
          <a:bodyPr>
            <a:normAutofit fontScale="85000" lnSpcReduction="10000"/>
          </a:bodyPr>
          <a:lstStyle/>
          <a:p>
            <a:pPr>
              <a:buFont typeface="Arial" panose="020B0604020202020204" pitchFamily="34" charset="0"/>
              <a:buChar char="•"/>
            </a:pPr>
            <a:r>
              <a:rPr lang="en-US" altLang="en-US" sz="2000" b="1" dirty="0"/>
              <a:t>Insurance:</a:t>
            </a:r>
          </a:p>
          <a:p>
            <a:pPr lvl="1">
              <a:buFont typeface="Arial" panose="020B0604020202020204" pitchFamily="34" charset="0"/>
              <a:buChar char="•"/>
            </a:pPr>
            <a:r>
              <a:rPr lang="en-US" altLang="en-US" sz="1900" dirty="0"/>
              <a:t>The Board should require proof of liability coverage and that it be named as an additional insured on the Tenant’s policy. </a:t>
            </a:r>
          </a:p>
          <a:p>
            <a:pPr lvl="1">
              <a:buFont typeface="Arial" panose="020B0604020202020204" pitchFamily="34" charset="0"/>
              <a:buChar char="•"/>
            </a:pPr>
            <a:r>
              <a:rPr lang="en-US" altLang="en-US" sz="1900" dirty="0"/>
              <a:t>Consult with your insurance broker for recommendations on coverage limits.</a:t>
            </a:r>
          </a:p>
          <a:p>
            <a:pPr marL="457200" lvl="1" indent="0">
              <a:buNone/>
            </a:pPr>
            <a:endParaRPr lang="en-US" altLang="en-US" sz="2000" dirty="0"/>
          </a:p>
          <a:p>
            <a:pPr>
              <a:buFont typeface="Arial" panose="020B0604020202020204" pitchFamily="34" charset="0"/>
              <a:buChar char="•"/>
            </a:pPr>
            <a:r>
              <a:rPr lang="en-US" altLang="en-US" sz="2000" b="1" dirty="0"/>
              <a:t>Interference:</a:t>
            </a:r>
          </a:p>
          <a:p>
            <a:pPr lvl="1">
              <a:buFont typeface="Arial" panose="020B0604020202020204" pitchFamily="34" charset="0"/>
              <a:buChar char="•"/>
            </a:pPr>
            <a:r>
              <a:rPr lang="en-US" altLang="en-US" sz="1900" dirty="0"/>
              <a:t>Telecommunications:</a:t>
            </a:r>
          </a:p>
          <a:p>
            <a:pPr lvl="2">
              <a:buFont typeface="Arial" panose="020B0604020202020204" pitchFamily="34" charset="0"/>
              <a:buChar char="•"/>
            </a:pPr>
            <a:r>
              <a:rPr lang="en-US" altLang="en-US" sz="1900" dirty="0"/>
              <a:t>Need a line of site, and also will require that their antennas are close to the rooftop edge or on the façade.</a:t>
            </a:r>
          </a:p>
          <a:p>
            <a:pPr lvl="2">
              <a:buFont typeface="Arial" panose="020B0604020202020204" pitchFamily="34" charset="0"/>
              <a:buChar char="•"/>
            </a:pPr>
            <a:r>
              <a:rPr lang="en-US" altLang="en-US" sz="1900" dirty="0"/>
              <a:t>Usually require no radio frequency interference from subsequent tenants.</a:t>
            </a:r>
          </a:p>
          <a:p>
            <a:pPr lvl="1">
              <a:buFont typeface="Arial" panose="020B0604020202020204" pitchFamily="34" charset="0"/>
              <a:buChar char="•"/>
            </a:pPr>
            <a:r>
              <a:rPr lang="en-US" altLang="en-US" sz="1900" dirty="0"/>
              <a:t>Solar:</a:t>
            </a:r>
          </a:p>
          <a:p>
            <a:pPr lvl="2">
              <a:buFont typeface="Arial" panose="020B0604020202020204" pitchFamily="34" charset="0"/>
              <a:buChar char="•"/>
            </a:pPr>
            <a:r>
              <a:rPr lang="en-US" altLang="en-US" sz="1900" dirty="0"/>
              <a:t>Shadowing. Solar entities may require an easement in areas on the premises to avoid future development to avoid the possibility of shadowing.  </a:t>
            </a:r>
          </a:p>
          <a:p>
            <a:pPr marL="457200" lvl="1" indent="0">
              <a:buNone/>
            </a:pPr>
            <a:endParaRPr lang="en-US" altLang="en-US" sz="2000" dirty="0"/>
          </a:p>
          <a:p>
            <a:pPr>
              <a:buFont typeface="Arial" panose="020B0604020202020204" pitchFamily="34" charset="0"/>
              <a:buChar char="•"/>
            </a:pPr>
            <a:endParaRPr lang="en-US" altLang="en-US" sz="2200" dirty="0"/>
          </a:p>
          <a:p>
            <a:pPr marL="457200" lvl="1" indent="0">
              <a:buNone/>
            </a:pPr>
            <a:endParaRPr lang="en-US" dirty="0"/>
          </a:p>
        </p:txBody>
      </p:sp>
      <p:pic>
        <p:nvPicPr>
          <p:cNvPr id="6"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1161235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8147"/>
          </a:xfrm>
        </p:spPr>
        <p:txBody>
          <a:bodyPr/>
          <a:lstStyle/>
          <a:p>
            <a:r>
              <a:rPr lang="en-US" altLang="en-US" dirty="0"/>
              <a:t>Agreement Specifics, cont. </a:t>
            </a:r>
            <a:endParaRPr lang="en-US" dirty="0"/>
          </a:p>
        </p:txBody>
      </p:sp>
      <p:sp>
        <p:nvSpPr>
          <p:cNvPr id="3" name="Content Placeholder 2"/>
          <p:cNvSpPr>
            <a:spLocks noGrp="1"/>
          </p:cNvSpPr>
          <p:nvPr>
            <p:ph idx="1"/>
          </p:nvPr>
        </p:nvSpPr>
        <p:spPr>
          <a:xfrm>
            <a:off x="677334" y="1589021"/>
            <a:ext cx="8596668" cy="4816643"/>
          </a:xfrm>
        </p:spPr>
        <p:txBody>
          <a:bodyPr>
            <a:normAutofit/>
          </a:bodyPr>
          <a:lstStyle/>
          <a:p>
            <a:pPr>
              <a:buFont typeface="Arial" panose="020B0604020202020204" pitchFamily="34" charset="0"/>
              <a:buChar char="•"/>
            </a:pPr>
            <a:r>
              <a:rPr lang="en-US" altLang="en-US" sz="2000" b="1" dirty="0"/>
              <a:t>Metering and Utilities:</a:t>
            </a:r>
          </a:p>
          <a:p>
            <a:pPr lvl="1">
              <a:buFont typeface="Arial" panose="020B0604020202020204" pitchFamily="34" charset="0"/>
              <a:buChar char="•"/>
            </a:pPr>
            <a:r>
              <a:rPr lang="en-US" altLang="en-US" sz="2000" dirty="0"/>
              <a:t>The manner in which utilities are billed and paid is key.</a:t>
            </a:r>
          </a:p>
          <a:p>
            <a:pPr lvl="1">
              <a:buFont typeface="Arial" panose="020B0604020202020204" pitchFamily="34" charset="0"/>
              <a:buChar char="•"/>
            </a:pPr>
            <a:r>
              <a:rPr lang="en-US" altLang="en-US" sz="2000" dirty="0"/>
              <a:t>Generally, the only utilities required by telecommunications entities are electric and telephone. </a:t>
            </a:r>
          </a:p>
          <a:p>
            <a:pPr lvl="1">
              <a:buFont typeface="Arial" panose="020B0604020202020204" pitchFamily="34" charset="0"/>
              <a:buChar char="•"/>
            </a:pPr>
            <a:r>
              <a:rPr lang="en-US" altLang="en-US" sz="2000" dirty="0"/>
              <a:t>However, solar companies require a much more complex metering set-up:</a:t>
            </a:r>
          </a:p>
          <a:p>
            <a:pPr lvl="2">
              <a:buFont typeface="Arial" panose="020B0604020202020204" pitchFamily="34" charset="0"/>
              <a:buChar char="•"/>
            </a:pPr>
            <a:r>
              <a:rPr lang="en-US" altLang="en-US" sz="1800" dirty="0"/>
              <a:t>Behind the meter or tied into the existing meeting. </a:t>
            </a:r>
          </a:p>
          <a:p>
            <a:pPr lvl="2">
              <a:buFont typeface="Arial" panose="020B0604020202020204" pitchFamily="34" charset="0"/>
              <a:buChar char="•"/>
            </a:pPr>
            <a:r>
              <a:rPr lang="en-US" altLang="en-US" sz="1800" dirty="0"/>
              <a:t>Net metering vs. laud reduction behind the meter </a:t>
            </a:r>
          </a:p>
          <a:p>
            <a:pPr lvl="1">
              <a:buFont typeface="Arial" panose="020B0604020202020204" pitchFamily="34" charset="0"/>
              <a:buChar char="•"/>
            </a:pPr>
            <a:endParaRPr lang="en-US" altLang="en-US" sz="2000" dirty="0"/>
          </a:p>
          <a:p>
            <a:pPr marL="0" indent="0">
              <a:buNone/>
            </a:pPr>
            <a:endParaRPr lang="en-US" altLang="en-US" sz="2000" b="1" dirty="0"/>
          </a:p>
          <a:p>
            <a:pPr lvl="1">
              <a:buFont typeface="Arial" panose="020B0604020202020204" pitchFamily="34" charset="0"/>
              <a:buChar char="•"/>
            </a:pPr>
            <a:endParaRPr lang="en-US" dirty="0"/>
          </a:p>
          <a:p>
            <a:pPr marL="457200" lvl="1" indent="0">
              <a:buNone/>
            </a:pPr>
            <a:endParaRPr lang="en-US" dirty="0"/>
          </a:p>
          <a:p>
            <a:pPr lvl="1">
              <a:buFont typeface="Arial" panose="020B0604020202020204" pitchFamily="34" charset="0"/>
              <a:buChar char="•"/>
            </a:pPr>
            <a:endParaRPr lang="en-US" dirty="0"/>
          </a:p>
        </p:txBody>
      </p:sp>
      <p:pic>
        <p:nvPicPr>
          <p:cNvPr id="6" name="Content Placeholder 7">
            <a:extLst>
              <a:ext uri="{FF2B5EF4-FFF2-40B4-BE49-F238E27FC236}">
                <a16:creationId xmlns:a16="http://schemas.microsoft.com/office/drawing/2014/main" id="{66813B74-4EF0-4E49-9FB2-51FD59ED5E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95034" y="5819887"/>
            <a:ext cx="2151531" cy="1038113"/>
          </a:xfrm>
          <a:prstGeom prst="rect">
            <a:avLst/>
          </a:prstGeom>
        </p:spPr>
      </p:pic>
    </p:spTree>
    <p:extLst>
      <p:ext uri="{BB962C8B-B14F-4D97-AF65-F5344CB8AC3E}">
        <p14:creationId xmlns:p14="http://schemas.microsoft.com/office/powerpoint/2010/main" val="300457324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52</TotalTime>
  <Words>1078</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Trebuchet MS</vt:lpstr>
      <vt:lpstr>Wingdings</vt:lpstr>
      <vt:lpstr>Wingdings 3</vt:lpstr>
      <vt:lpstr>Facet</vt:lpstr>
      <vt:lpstr>Condominium Rooftop Wireless Telecom &amp; Solar Leasing and Licensing</vt:lpstr>
      <vt:lpstr>Condominium’s Due Diligence:</vt:lpstr>
      <vt:lpstr>Condominium’s Due Diligence, cont.</vt:lpstr>
      <vt:lpstr>Lease Agreement vs. License Agreement</vt:lpstr>
      <vt:lpstr>Agreement Specifics</vt:lpstr>
      <vt:lpstr>Agreement Specifics, cont. </vt:lpstr>
      <vt:lpstr>Agreement Specifics, cont.</vt:lpstr>
      <vt:lpstr>Agreement Specifics, cont. </vt:lpstr>
      <vt:lpstr>Agreement Specifics, cont. </vt:lpstr>
      <vt:lpstr>Benefits</vt:lpstr>
      <vt:lpstr>Possible Deal Breakers Terms</vt:lpstr>
      <vt:lpstr>Questions?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Condominium Rooftop Wireless Telecom &amp; Solar Leasing and Licensing</dc:title>
  <dc:creator>Braillard, Adam F.</dc:creator>
  <cp:lastModifiedBy>Adina Geller</cp:lastModifiedBy>
  <cp:revision>12</cp:revision>
  <dcterms:created xsi:type="dcterms:W3CDTF">2021-03-30T13:03:37Z</dcterms:created>
  <dcterms:modified xsi:type="dcterms:W3CDTF">2021-06-16T14:00:46Z</dcterms:modified>
  <cp:version>0</cp:version>
</cp:coreProperties>
</file>