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7"/>
  </p:notesMasterIdLst>
  <p:sldIdLst>
    <p:sldId id="261" r:id="rId2"/>
    <p:sldId id="259" r:id="rId3"/>
    <p:sldId id="374" r:id="rId4"/>
    <p:sldId id="398" r:id="rId5"/>
    <p:sldId id="375" r:id="rId6"/>
    <p:sldId id="376" r:id="rId7"/>
    <p:sldId id="377" r:id="rId8"/>
    <p:sldId id="378" r:id="rId9"/>
    <p:sldId id="291" r:id="rId10"/>
    <p:sldId id="292" r:id="rId11"/>
    <p:sldId id="294" r:id="rId12"/>
    <p:sldId id="295" r:id="rId13"/>
    <p:sldId id="296" r:id="rId14"/>
    <p:sldId id="297" r:id="rId15"/>
    <p:sldId id="298" r:id="rId16"/>
    <p:sldId id="299" r:id="rId17"/>
    <p:sldId id="379" r:id="rId18"/>
    <p:sldId id="301" r:id="rId19"/>
    <p:sldId id="302" r:id="rId20"/>
    <p:sldId id="303" r:id="rId21"/>
    <p:sldId id="304" r:id="rId22"/>
    <p:sldId id="305" r:id="rId23"/>
    <p:sldId id="306" r:id="rId24"/>
    <p:sldId id="307" r:id="rId25"/>
    <p:sldId id="399" r:id="rId26"/>
    <p:sldId id="308" r:id="rId27"/>
    <p:sldId id="309" r:id="rId28"/>
    <p:sldId id="310" r:id="rId29"/>
    <p:sldId id="311" r:id="rId30"/>
    <p:sldId id="312"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80" r:id="rId49"/>
    <p:sldId id="345" r:id="rId50"/>
    <p:sldId id="346" r:id="rId51"/>
    <p:sldId id="349" r:id="rId52"/>
    <p:sldId id="350"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81" r:id="rId70"/>
    <p:sldId id="387" r:id="rId71"/>
    <p:sldId id="385" r:id="rId72"/>
    <p:sldId id="386" r:id="rId73"/>
    <p:sldId id="334" r:id="rId74"/>
    <p:sldId id="335" r:id="rId75"/>
    <p:sldId id="369" r:id="rId76"/>
    <p:sldId id="388" r:id="rId77"/>
    <p:sldId id="389" r:id="rId78"/>
    <p:sldId id="390" r:id="rId79"/>
    <p:sldId id="391" r:id="rId80"/>
    <p:sldId id="392" r:id="rId81"/>
    <p:sldId id="393" r:id="rId82"/>
    <p:sldId id="336" r:id="rId83"/>
    <p:sldId id="337" r:id="rId84"/>
    <p:sldId id="338" r:id="rId85"/>
    <p:sldId id="339" r:id="rId86"/>
    <p:sldId id="340" r:id="rId87"/>
    <p:sldId id="341" r:id="rId88"/>
    <p:sldId id="394" r:id="rId89"/>
    <p:sldId id="395" r:id="rId90"/>
    <p:sldId id="396" r:id="rId91"/>
    <p:sldId id="397" r:id="rId92"/>
    <p:sldId id="342" r:id="rId93"/>
    <p:sldId id="343" r:id="rId94"/>
    <p:sldId id="344" r:id="rId95"/>
    <p:sldId id="266"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40" y="114"/>
      </p:cViewPr>
      <p:guideLst>
        <p:guide orient="horz" pos="2160"/>
        <p:guide pos="2880"/>
      </p:guideLst>
    </p:cSldViewPr>
  </p:slideViewPr>
  <p:notesTextViewPr>
    <p:cViewPr>
      <p:scale>
        <a:sx n="1" d="1"/>
        <a:sy n="1" d="1"/>
      </p:scale>
      <p:origin x="0" y="0"/>
    </p:cViewPr>
  </p:notesTextViewPr>
  <p:sorterViewPr>
    <p:cViewPr>
      <p:scale>
        <a:sx n="150" d="100"/>
        <a:sy n="150" d="100"/>
      </p:scale>
      <p:origin x="0" y="-68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H:\CAI\CAI%20Orlando%202019\CAI%20Draf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Communities</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1970</c:v>
                </c:pt>
                <c:pt idx="1">
                  <c:v>2000</c:v>
                </c:pt>
                <c:pt idx="2">
                  <c:v>2019</c:v>
                </c:pt>
              </c:numCache>
            </c:numRef>
          </c:cat>
          <c:val>
            <c:numRef>
              <c:f>Sheet1!$B$2:$B$4</c:f>
              <c:numCache>
                <c:formatCode>#,##0</c:formatCode>
                <c:ptCount val="3"/>
                <c:pt idx="0">
                  <c:v>10000</c:v>
                </c:pt>
                <c:pt idx="1">
                  <c:v>222500</c:v>
                </c:pt>
                <c:pt idx="2">
                  <c:v>351000</c:v>
                </c:pt>
              </c:numCache>
            </c:numRef>
          </c:val>
          <c:smooth val="0"/>
          <c:extLst>
            <c:ext xmlns:c16="http://schemas.microsoft.com/office/drawing/2014/chart" uri="{C3380CC4-5D6E-409C-BE32-E72D297353CC}">
              <c16:uniqueId val="{00000000-A6BF-4338-99D4-D9D69F0BEE81}"/>
            </c:ext>
          </c:extLst>
        </c:ser>
        <c:dLbls>
          <c:dLblPos val="ctr"/>
          <c:showLegendKey val="0"/>
          <c:showVal val="1"/>
          <c:showCatName val="0"/>
          <c:showSerName val="0"/>
          <c:showPercent val="0"/>
          <c:showBubbleSize val="0"/>
        </c:dLbls>
        <c:smooth val="0"/>
        <c:axId val="445830256"/>
        <c:axId val="445830584"/>
      </c:lineChart>
      <c:catAx>
        <c:axId val="44583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830584"/>
        <c:crosses val="autoZero"/>
        <c:auto val="1"/>
        <c:lblAlgn val="ctr"/>
        <c:lblOffset val="100"/>
        <c:noMultiLvlLbl val="0"/>
      </c:catAx>
      <c:valAx>
        <c:axId val="445830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583025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a:pPr>
            <a:r>
              <a:rPr lang="en-US" sz="2400"/>
              <a:t>National Special Assessment Risk</a:t>
            </a:r>
          </a:p>
        </c:rich>
      </c:tx>
      <c:layout/>
      <c:overlay val="0"/>
    </c:title>
    <c:autoTitleDeleted val="0"/>
    <c:plotArea>
      <c:layout/>
      <c:barChart>
        <c:barDir val="col"/>
        <c:grouping val="clustered"/>
        <c:varyColors val="0"/>
        <c:ser>
          <c:idx val="0"/>
          <c:order val="0"/>
          <c:tx>
            <c:strRef>
              <c:f>Sheet1!$B$1</c:f>
              <c:strCache>
                <c:ptCount val="1"/>
                <c:pt idx="0">
                  <c:v>Percent Funded</c:v>
                </c:pt>
              </c:strCache>
            </c:strRef>
          </c:tx>
          <c:invertIfNegative val="0"/>
          <c:cat>
            <c:numRef>
              <c:f>Sheet1!$B$2:$B$14</c:f>
              <c:numCache>
                <c:formatCode>0%</c:formatCode>
                <c:ptCount val="13"/>
                <c:pt idx="0">
                  <c:v>0</c:v>
                </c:pt>
                <c:pt idx="1">
                  <c:v>0.1</c:v>
                </c:pt>
                <c:pt idx="2">
                  <c:v>0.2</c:v>
                </c:pt>
                <c:pt idx="3">
                  <c:v>0.30000000000000016</c:v>
                </c:pt>
                <c:pt idx="4">
                  <c:v>0.4</c:v>
                </c:pt>
                <c:pt idx="5">
                  <c:v>0.5</c:v>
                </c:pt>
                <c:pt idx="6">
                  <c:v>0.60000000000000031</c:v>
                </c:pt>
                <c:pt idx="7">
                  <c:v>0.70000000000000029</c:v>
                </c:pt>
                <c:pt idx="8">
                  <c:v>0.8</c:v>
                </c:pt>
                <c:pt idx="9">
                  <c:v>0.9</c:v>
                </c:pt>
                <c:pt idx="10">
                  <c:v>1</c:v>
                </c:pt>
                <c:pt idx="11">
                  <c:v>1.1000000000000001</c:v>
                </c:pt>
                <c:pt idx="12">
                  <c:v>1.2</c:v>
                </c:pt>
              </c:numCache>
            </c:numRef>
          </c:cat>
          <c:val>
            <c:numRef>
              <c:f>Sheet1!$C$2:$C$14</c:f>
              <c:numCache>
                <c:formatCode>0%</c:formatCode>
                <c:ptCount val="13"/>
                <c:pt idx="0">
                  <c:v>0.58000000000000018</c:v>
                </c:pt>
                <c:pt idx="1">
                  <c:v>0.48000000000000015</c:v>
                </c:pt>
                <c:pt idx="2">
                  <c:v>0.33000000000000024</c:v>
                </c:pt>
                <c:pt idx="3">
                  <c:v>0.19000000000000003</c:v>
                </c:pt>
                <c:pt idx="4">
                  <c:v>0.11000000000000001</c:v>
                </c:pt>
                <c:pt idx="5">
                  <c:v>6.0000000000000026E-2</c:v>
                </c:pt>
                <c:pt idx="6">
                  <c:v>4.0000000000000022E-2</c:v>
                </c:pt>
                <c:pt idx="7">
                  <c:v>3.0000000000000009E-2</c:v>
                </c:pt>
                <c:pt idx="8">
                  <c:v>2.0000000000000011E-2</c:v>
                </c:pt>
                <c:pt idx="9">
                  <c:v>1.0000000000000005E-2</c:v>
                </c:pt>
                <c:pt idx="10">
                  <c:v>3.0000000000000009E-2</c:v>
                </c:pt>
                <c:pt idx="11">
                  <c:v>1.0000000000000005E-2</c:v>
                </c:pt>
                <c:pt idx="12">
                  <c:v>2.0000000000000011E-2</c:v>
                </c:pt>
              </c:numCache>
            </c:numRef>
          </c:val>
          <c:extLst>
            <c:ext xmlns:c16="http://schemas.microsoft.com/office/drawing/2014/chart" uri="{C3380CC4-5D6E-409C-BE32-E72D297353CC}">
              <c16:uniqueId val="{00000000-9EA1-4A55-85FB-EB8B565AEE5C}"/>
            </c:ext>
          </c:extLst>
        </c:ser>
        <c:dLbls>
          <c:showLegendKey val="0"/>
          <c:showVal val="0"/>
          <c:showCatName val="0"/>
          <c:showSerName val="0"/>
          <c:showPercent val="0"/>
          <c:showBubbleSize val="0"/>
        </c:dLbls>
        <c:gapWidth val="47"/>
        <c:axId val="143598336"/>
        <c:axId val="143600256"/>
      </c:barChart>
      <c:catAx>
        <c:axId val="143598336"/>
        <c:scaling>
          <c:orientation val="minMax"/>
        </c:scaling>
        <c:delete val="0"/>
        <c:axPos val="b"/>
        <c:title>
          <c:tx>
            <c:rich>
              <a:bodyPr/>
              <a:lstStyle/>
              <a:p>
                <a:pPr>
                  <a:defRPr/>
                </a:pPr>
                <a:r>
                  <a:rPr lang="en-US" sz="1800"/>
                  <a:t>Percent Funded</a:t>
                </a:r>
              </a:p>
            </c:rich>
          </c:tx>
          <c:layout/>
          <c:overlay val="0"/>
        </c:title>
        <c:numFmt formatCode="0%" sourceLinked="1"/>
        <c:majorTickMark val="out"/>
        <c:minorTickMark val="none"/>
        <c:tickLblPos val="nextTo"/>
        <c:crossAx val="143600256"/>
        <c:crosses val="autoZero"/>
        <c:auto val="1"/>
        <c:lblAlgn val="ctr"/>
        <c:lblOffset val="100"/>
        <c:noMultiLvlLbl val="0"/>
      </c:catAx>
      <c:valAx>
        <c:axId val="143600256"/>
        <c:scaling>
          <c:orientation val="minMax"/>
        </c:scaling>
        <c:delete val="0"/>
        <c:axPos val="l"/>
        <c:majorGridlines/>
        <c:title>
          <c:tx>
            <c:rich>
              <a:bodyPr rot="-5400000" vert="horz"/>
              <a:lstStyle/>
              <a:p>
                <a:pPr>
                  <a:defRPr/>
                </a:pPr>
                <a:r>
                  <a:rPr lang="en-US" sz="1600"/>
                  <a:t>Special Assessment Risk</a:t>
                </a:r>
              </a:p>
            </c:rich>
          </c:tx>
          <c:layout/>
          <c:overlay val="0"/>
        </c:title>
        <c:numFmt formatCode="0%" sourceLinked="1"/>
        <c:majorTickMark val="out"/>
        <c:minorTickMark val="none"/>
        <c:tickLblPos val="nextTo"/>
        <c:crossAx val="143598336"/>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9BC6A5-2462-4E74-928A-1DC85029E383}" type="datetimeFigureOut">
              <a:rPr lang="en-US" smtClean="0"/>
              <a:t>4/29/2021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76A6D-FBAC-4CE2-883D-7CE794D7B762}" type="slidenum">
              <a:rPr lang="en-US" smtClean="0"/>
              <a:t>‹#›</a:t>
            </a:fld>
            <a:endParaRPr lang="en-US"/>
          </a:p>
        </p:txBody>
      </p:sp>
    </p:spTree>
    <p:extLst>
      <p:ext uri="{BB962C8B-B14F-4D97-AF65-F5344CB8AC3E}">
        <p14:creationId xmlns:p14="http://schemas.microsoft.com/office/powerpoint/2010/main" val="157301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3313" indent="-220663">
              <a:defRPr>
                <a:solidFill>
                  <a:schemeClr val="tx1"/>
                </a:solidFill>
                <a:latin typeface="Arial" panose="020B0604020202020204" pitchFamily="34" charset="0"/>
              </a:defRPr>
            </a:lvl3pPr>
            <a:lvl4pPr marL="1544638" indent="-220663">
              <a:defRPr>
                <a:solidFill>
                  <a:schemeClr val="tx1"/>
                </a:solidFill>
                <a:latin typeface="Arial" panose="020B0604020202020204" pitchFamily="34" charset="0"/>
              </a:defRPr>
            </a:lvl4pPr>
            <a:lvl5pPr marL="1985963" indent="-220663">
              <a:defRPr>
                <a:solidFill>
                  <a:schemeClr val="tx1"/>
                </a:solidFill>
                <a:latin typeface="Arial" panose="020B0604020202020204" pitchFamily="34" charset="0"/>
              </a:defRPr>
            </a:lvl5pPr>
            <a:lvl6pPr marL="2443163" indent="-220663" eaLnBrk="0" fontAlgn="base" hangingPunct="0">
              <a:spcBef>
                <a:spcPct val="0"/>
              </a:spcBef>
              <a:spcAft>
                <a:spcPct val="0"/>
              </a:spcAft>
              <a:defRPr>
                <a:solidFill>
                  <a:schemeClr val="tx1"/>
                </a:solidFill>
                <a:latin typeface="Arial" panose="020B0604020202020204" pitchFamily="34" charset="0"/>
              </a:defRPr>
            </a:lvl6pPr>
            <a:lvl7pPr marL="2900363" indent="-220663" eaLnBrk="0" fontAlgn="base" hangingPunct="0">
              <a:spcBef>
                <a:spcPct val="0"/>
              </a:spcBef>
              <a:spcAft>
                <a:spcPct val="0"/>
              </a:spcAft>
              <a:defRPr>
                <a:solidFill>
                  <a:schemeClr val="tx1"/>
                </a:solidFill>
                <a:latin typeface="Arial" panose="020B0604020202020204" pitchFamily="34" charset="0"/>
              </a:defRPr>
            </a:lvl7pPr>
            <a:lvl8pPr marL="3357563" indent="-220663" eaLnBrk="0" fontAlgn="base" hangingPunct="0">
              <a:spcBef>
                <a:spcPct val="0"/>
              </a:spcBef>
              <a:spcAft>
                <a:spcPct val="0"/>
              </a:spcAft>
              <a:defRPr>
                <a:solidFill>
                  <a:schemeClr val="tx1"/>
                </a:solidFill>
                <a:latin typeface="Arial" panose="020B0604020202020204" pitchFamily="34" charset="0"/>
              </a:defRPr>
            </a:lvl8pPr>
            <a:lvl9pPr marL="3814763" indent="-220663" eaLnBrk="0" fontAlgn="base" hangingPunct="0">
              <a:spcBef>
                <a:spcPct val="0"/>
              </a:spcBef>
              <a:spcAft>
                <a:spcPct val="0"/>
              </a:spcAft>
              <a:defRPr>
                <a:solidFill>
                  <a:schemeClr val="tx1"/>
                </a:solidFill>
                <a:latin typeface="Arial" panose="020B0604020202020204" pitchFamily="34" charset="0"/>
              </a:defRPr>
            </a:lvl9pPr>
          </a:lstStyle>
          <a:p>
            <a:fld id="{2C77CAF3-9CBC-4FB2-92A7-1D91A087379D}" type="slidenum">
              <a:rPr lang="en-US" altLang="en-US" smtClean="0"/>
              <a:pPr/>
              <a:t>33</a:t>
            </a:fld>
            <a:endParaRPr lang="en-US" altLang="en-US" smtClean="0"/>
          </a:p>
        </p:txBody>
      </p:sp>
    </p:spTree>
    <p:extLst>
      <p:ext uri="{BB962C8B-B14F-4D97-AF65-F5344CB8AC3E}">
        <p14:creationId xmlns:p14="http://schemas.microsoft.com/office/powerpoint/2010/main" val="33851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2FC2B1-E92D-47A6-AEE2-952634C85F0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F5651-CD77-48C0-8238-12F87D827FE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53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C2B1-E92D-47A6-AEE2-952634C85F0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F5651-CD77-48C0-8238-12F87D827FE4}" type="slidenum">
              <a:rPr lang="en-US" smtClean="0"/>
              <a:t>‹#›</a:t>
            </a:fld>
            <a:endParaRPr lang="en-US"/>
          </a:p>
        </p:txBody>
      </p:sp>
    </p:spTree>
    <p:extLst>
      <p:ext uri="{BB962C8B-B14F-4D97-AF65-F5344CB8AC3E}">
        <p14:creationId xmlns:p14="http://schemas.microsoft.com/office/powerpoint/2010/main" val="241525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C2B1-E92D-47A6-AEE2-952634C85F0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F5651-CD77-48C0-8238-12F87D827FE4}" type="slidenum">
              <a:rPr lang="en-US" smtClean="0"/>
              <a:t>‹#›</a:t>
            </a:fld>
            <a:endParaRPr lang="en-US"/>
          </a:p>
        </p:txBody>
      </p:sp>
    </p:spTree>
    <p:extLst>
      <p:ext uri="{BB962C8B-B14F-4D97-AF65-F5344CB8AC3E}">
        <p14:creationId xmlns:p14="http://schemas.microsoft.com/office/powerpoint/2010/main" val="320753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p:txBody>
          <a:bodyPr/>
          <a:lstStyle>
            <a:lvl1pPr>
              <a:defRPr/>
            </a:lvl1pPr>
          </a:lstStyle>
          <a:p>
            <a:pPr>
              <a:defRPr/>
            </a:pPr>
            <a:endParaRPr lang="en-US"/>
          </a:p>
        </p:txBody>
      </p:sp>
      <p:sp>
        <p:nvSpPr>
          <p:cNvPr id="6" name="Rectangle 45"/>
          <p:cNvSpPr>
            <a:spLocks noGrp="1" noChangeArrowheads="1"/>
          </p:cNvSpPr>
          <p:nvPr>
            <p:ph type="ftr" sz="quarter" idx="11"/>
          </p:nvPr>
        </p:nvSpPr>
        <p:spPr/>
        <p:txBody>
          <a:bodyPr/>
          <a:lstStyle>
            <a:lvl1pPr>
              <a:defRPr/>
            </a:lvl1pPr>
          </a:lstStyle>
          <a:p>
            <a:pPr>
              <a:defRPr/>
            </a:pPr>
            <a:endParaRPr lang="en-US"/>
          </a:p>
        </p:txBody>
      </p:sp>
      <p:sp>
        <p:nvSpPr>
          <p:cNvPr id="7" name="Rectangle 46"/>
          <p:cNvSpPr>
            <a:spLocks noGrp="1" noChangeArrowheads="1"/>
          </p:cNvSpPr>
          <p:nvPr>
            <p:ph type="sldNum" sz="quarter" idx="12"/>
          </p:nvPr>
        </p:nvSpPr>
        <p:spPr/>
        <p:txBody>
          <a:bodyPr/>
          <a:lstStyle>
            <a:lvl1pPr>
              <a:defRPr/>
            </a:lvl1pPr>
          </a:lstStyle>
          <a:p>
            <a:pPr>
              <a:defRPr/>
            </a:pPr>
            <a:fld id="{9B0AB446-071D-48F0-AF7A-75984C2E6886}" type="slidenum">
              <a:rPr lang="en-US" altLang="en-US"/>
              <a:pPr>
                <a:defRPr/>
              </a:pPr>
              <a:t>‹#›</a:t>
            </a:fld>
            <a:endParaRPr lang="en-US" altLang="en-US"/>
          </a:p>
        </p:txBody>
      </p:sp>
    </p:spTree>
    <p:extLst>
      <p:ext uri="{BB962C8B-B14F-4D97-AF65-F5344CB8AC3E}">
        <p14:creationId xmlns:p14="http://schemas.microsoft.com/office/powerpoint/2010/main" val="85395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2FC2B1-E92D-47A6-AEE2-952634C85F0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F5651-CD77-48C0-8238-12F87D827FE4}" type="slidenum">
              <a:rPr lang="en-US" smtClean="0"/>
              <a:t>‹#›</a:t>
            </a:fld>
            <a:endParaRPr lang="en-US"/>
          </a:p>
        </p:txBody>
      </p:sp>
    </p:spTree>
    <p:extLst>
      <p:ext uri="{BB962C8B-B14F-4D97-AF65-F5344CB8AC3E}">
        <p14:creationId xmlns:p14="http://schemas.microsoft.com/office/powerpoint/2010/main" val="19026294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2FC2B1-E92D-47A6-AEE2-952634C85F0C}"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F5651-CD77-48C0-8238-12F87D827FE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75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2FC2B1-E92D-47A6-AEE2-952634C85F0C}"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F5651-CD77-48C0-8238-12F87D827FE4}" type="slidenum">
              <a:rPr lang="en-US" smtClean="0"/>
              <a:t>‹#›</a:t>
            </a:fld>
            <a:endParaRPr lang="en-US"/>
          </a:p>
        </p:txBody>
      </p:sp>
    </p:spTree>
    <p:extLst>
      <p:ext uri="{BB962C8B-B14F-4D97-AF65-F5344CB8AC3E}">
        <p14:creationId xmlns:p14="http://schemas.microsoft.com/office/powerpoint/2010/main" val="3436728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2FC2B1-E92D-47A6-AEE2-952634C85F0C}"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F5651-CD77-48C0-8238-12F87D827FE4}" type="slidenum">
              <a:rPr lang="en-US" smtClean="0"/>
              <a:t>‹#›</a:t>
            </a:fld>
            <a:endParaRPr lang="en-US"/>
          </a:p>
        </p:txBody>
      </p:sp>
    </p:spTree>
    <p:extLst>
      <p:ext uri="{BB962C8B-B14F-4D97-AF65-F5344CB8AC3E}">
        <p14:creationId xmlns:p14="http://schemas.microsoft.com/office/powerpoint/2010/main" val="41515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2FC2B1-E92D-47A6-AEE2-952634C85F0C}"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F5651-CD77-48C0-8238-12F87D827FE4}" type="slidenum">
              <a:rPr lang="en-US" smtClean="0"/>
              <a:t>‹#›</a:t>
            </a:fld>
            <a:endParaRPr lang="en-US"/>
          </a:p>
        </p:txBody>
      </p:sp>
    </p:spTree>
    <p:extLst>
      <p:ext uri="{BB962C8B-B14F-4D97-AF65-F5344CB8AC3E}">
        <p14:creationId xmlns:p14="http://schemas.microsoft.com/office/powerpoint/2010/main" val="168830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B2FC2B1-E92D-47A6-AEE2-952634C85F0C}" type="datetimeFigureOut">
              <a:rPr lang="en-US" smtClean="0"/>
              <a:t>4/29/2021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86F5651-CD77-48C0-8238-12F87D827FE4}" type="slidenum">
              <a:rPr lang="en-US" smtClean="0"/>
              <a:t>‹#›</a:t>
            </a:fld>
            <a:endParaRPr lang="en-US"/>
          </a:p>
        </p:txBody>
      </p:sp>
    </p:spTree>
    <p:extLst>
      <p:ext uri="{BB962C8B-B14F-4D97-AF65-F5344CB8AC3E}">
        <p14:creationId xmlns:p14="http://schemas.microsoft.com/office/powerpoint/2010/main" val="196621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B2FC2B1-E92D-47A6-AEE2-952634C85F0C}" type="datetimeFigureOut">
              <a:rPr lang="en-US" smtClean="0"/>
              <a:t>4/29/2021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6F5651-CD77-48C0-8238-12F87D827FE4}" type="slidenum">
              <a:rPr lang="en-US" smtClean="0"/>
              <a:t>‹#›</a:t>
            </a:fld>
            <a:endParaRPr lang="en-US"/>
          </a:p>
        </p:txBody>
      </p:sp>
    </p:spTree>
    <p:extLst>
      <p:ext uri="{BB962C8B-B14F-4D97-AF65-F5344CB8AC3E}">
        <p14:creationId xmlns:p14="http://schemas.microsoft.com/office/powerpoint/2010/main" val="407623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B2FC2B1-E92D-47A6-AEE2-952634C85F0C}"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F5651-CD77-48C0-8238-12F87D827FE4}" type="slidenum">
              <a:rPr lang="en-US" smtClean="0"/>
              <a:t>‹#›</a:t>
            </a:fld>
            <a:endParaRPr lang="en-US"/>
          </a:p>
        </p:txBody>
      </p:sp>
    </p:spTree>
    <p:extLst>
      <p:ext uri="{BB962C8B-B14F-4D97-AF65-F5344CB8AC3E}">
        <p14:creationId xmlns:p14="http://schemas.microsoft.com/office/powerpoint/2010/main" val="149789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B2FC2B1-E92D-47A6-AEE2-952634C85F0C}" type="datetimeFigureOut">
              <a:rPr lang="en-US" smtClean="0"/>
              <a:t>4/29/2021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86F5651-CD77-48C0-8238-12F87D827FE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436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tif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5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p:cNvSpPr>
            <a:spLocks noGrp="1"/>
          </p:cNvSpPr>
          <p:nvPr>
            <p:ph type="subTitle" idx="1"/>
          </p:nvPr>
        </p:nvSpPr>
        <p:spPr>
          <a:xfrm>
            <a:off x="-1" y="3557607"/>
            <a:ext cx="9144000" cy="814306"/>
          </a:xfrm>
        </p:spPr>
        <p:txBody>
          <a:bodyPr/>
          <a:lstStyle/>
          <a:p>
            <a:pPr algn="ctr">
              <a:spcBef>
                <a:spcPts val="0"/>
              </a:spcBef>
            </a:pPr>
            <a:r>
              <a:rPr lang="en-US" b="1" dirty="0" smtClean="0">
                <a:latin typeface="Goudy Old Style" panose="02020502050305020303" pitchFamily="18" charset="0"/>
              </a:rPr>
              <a:t>H. Alan Mooney, P.E., RS</a:t>
            </a:r>
          </a:p>
          <a:p>
            <a:pPr algn="ctr">
              <a:spcBef>
                <a:spcPts val="0"/>
              </a:spcBef>
            </a:pPr>
            <a:r>
              <a:rPr lang="en-US" b="1" dirty="0" smtClean="0">
                <a:latin typeface="Goudy Old Style" panose="02020502050305020303" pitchFamily="18" charset="0"/>
              </a:rPr>
              <a:t>Criterium Engineers</a:t>
            </a:r>
            <a:endParaRPr lang="en-US" b="1" dirty="0">
              <a:latin typeface="Goudy Old Style" panose="02020502050305020303" pitchFamily="18" charset="0"/>
            </a:endParaRPr>
          </a:p>
        </p:txBody>
      </p:sp>
      <p:sp>
        <p:nvSpPr>
          <p:cNvPr id="17" name="Title 1"/>
          <p:cNvSpPr txBox="1">
            <a:spLocks/>
          </p:cNvSpPr>
          <p:nvPr/>
        </p:nvSpPr>
        <p:spPr>
          <a:xfrm>
            <a:off x="52552" y="1762139"/>
            <a:ext cx="9067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Goudy Old Style" panose="02020502050305020303" pitchFamily="18" charset="0"/>
              </a:rPr>
              <a:t>Trends in Reserve and </a:t>
            </a:r>
            <a:br>
              <a:rPr lang="en-US" b="1" dirty="0" smtClean="0">
                <a:latin typeface="Goudy Old Style" panose="02020502050305020303" pitchFamily="18" charset="0"/>
              </a:rPr>
            </a:br>
            <a:r>
              <a:rPr lang="en-US" b="1" dirty="0" smtClean="0">
                <a:latin typeface="Goudy Old Style" panose="02020502050305020303" pitchFamily="18" charset="0"/>
              </a:rPr>
              <a:t>Transition Studies</a:t>
            </a:r>
            <a:endParaRPr lang="en-US" b="1" dirty="0">
              <a:latin typeface="Goudy Old Style" panose="02020502050305020303" pitchFamily="18" charset="0"/>
            </a:endParaRPr>
          </a:p>
        </p:txBody>
      </p:sp>
      <p:sp>
        <p:nvSpPr>
          <p:cNvPr id="7" name="Rectangle 6"/>
          <p:cNvSpPr/>
          <p:nvPr/>
        </p:nvSpPr>
        <p:spPr>
          <a:xfrm>
            <a:off x="0" y="5105400"/>
            <a:ext cx="9144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7279" y="5220993"/>
            <a:ext cx="9064659" cy="1408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2500" y="5568661"/>
            <a:ext cx="2097028" cy="98884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799" y="5575816"/>
            <a:ext cx="1313329" cy="101484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1627" y="5778235"/>
            <a:ext cx="1866901" cy="60115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5492" y="5531463"/>
            <a:ext cx="1152924" cy="1056436"/>
          </a:xfrm>
          <a:prstGeom prst="rect">
            <a:avLst/>
          </a:prstGeom>
        </p:spPr>
      </p:pic>
      <p:sp>
        <p:nvSpPr>
          <p:cNvPr id="13" name="TextBox 12"/>
          <p:cNvSpPr txBox="1"/>
          <p:nvPr/>
        </p:nvSpPr>
        <p:spPr>
          <a:xfrm>
            <a:off x="2195499" y="5220993"/>
            <a:ext cx="4728217" cy="338554"/>
          </a:xfrm>
          <a:prstGeom prst="rect">
            <a:avLst/>
          </a:prstGeom>
          <a:noFill/>
        </p:spPr>
        <p:txBody>
          <a:bodyPr wrap="none" rtlCol="0">
            <a:spAutoFit/>
          </a:bodyPr>
          <a:lstStyle/>
          <a:p>
            <a:r>
              <a:rPr lang="en-US" sz="1600" b="1" u="sng" dirty="0" smtClean="0">
                <a:latin typeface="Arial" panose="020B0604020202020204" pitchFamily="34" charset="0"/>
                <a:cs typeface="Arial" panose="020B0604020202020204" pitchFamily="34" charset="0"/>
              </a:rPr>
              <a:t>A Special Thank You to our Program Sponsors</a:t>
            </a:r>
            <a:endParaRPr lang="en-US" sz="1600" b="1" u="sng"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759" y="5877060"/>
            <a:ext cx="1804169" cy="490488"/>
          </a:xfrm>
          <a:prstGeom prst="rect">
            <a:avLst/>
          </a:prstGeom>
        </p:spPr>
      </p:pic>
      <p:pic>
        <p:nvPicPr>
          <p:cNvPr id="16" name="Picture 15"/>
          <p:cNvPicPr>
            <a:picLocks noChangeAspect="1"/>
          </p:cNvPicPr>
          <p:nvPr/>
        </p:nvPicPr>
        <p:blipFill>
          <a:blip r:embed="rId7"/>
          <a:stretch>
            <a:fillRect/>
          </a:stretch>
        </p:blipFill>
        <p:spPr>
          <a:xfrm>
            <a:off x="6629400" y="90336"/>
            <a:ext cx="2487810" cy="1196667"/>
          </a:xfrm>
          <a:prstGeom prst="rect">
            <a:avLst/>
          </a:prstGeom>
        </p:spPr>
      </p:pic>
    </p:spTree>
    <p:extLst>
      <p:ext uri="{BB962C8B-B14F-4D97-AF65-F5344CB8AC3E}">
        <p14:creationId xmlns:p14="http://schemas.microsoft.com/office/powerpoint/2010/main" val="164603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822960" y="1981200"/>
            <a:ext cx="7863840" cy="736600"/>
          </a:xfrm>
        </p:spPr>
        <p:txBody>
          <a:bodyPr>
            <a:noAutofit/>
          </a:bodyPr>
          <a:lstStyle/>
          <a:p>
            <a:pPr>
              <a:buFont typeface="Calibri" panose="020F0502020204030204" pitchFamily="34" charset="0"/>
              <a:buChar char="•"/>
              <a:defRPr/>
            </a:pPr>
            <a:r>
              <a:rPr lang="en-US" altLang="en-US" sz="2800" dirty="0" smtClean="0"/>
              <a:t>Prudent guidelines</a:t>
            </a:r>
          </a:p>
          <a:p>
            <a:pPr>
              <a:buFont typeface="Calibri" panose="020F0502020204030204" pitchFamily="34" charset="0"/>
              <a:buChar char="•"/>
              <a:defRPr/>
            </a:pPr>
            <a:r>
              <a:rPr lang="en-US" altLang="en-US" sz="2800" dirty="0" smtClean="0"/>
              <a:t>Established standards of practice</a:t>
            </a:r>
          </a:p>
          <a:p>
            <a:pPr>
              <a:buFont typeface="Calibri" panose="020F0502020204030204" pitchFamily="34" charset="0"/>
              <a:buChar char="•"/>
              <a:defRPr/>
            </a:pPr>
            <a:r>
              <a:rPr lang="en-US" altLang="en-US" sz="2800" dirty="0" smtClean="0"/>
              <a:t>Defendable actions</a:t>
            </a:r>
          </a:p>
          <a:p>
            <a:pPr>
              <a:defRPr/>
            </a:pPr>
            <a:endParaRPr lang="en-US" altLang="en-US" sz="2800" dirty="0"/>
          </a:p>
          <a:p>
            <a:pPr marL="0" indent="0" algn="ctr">
              <a:buFont typeface="Arial" panose="020B0604020202020204" pitchFamily="34" charset="0"/>
              <a:buNone/>
              <a:defRPr/>
            </a:pPr>
            <a:r>
              <a:rPr lang="en-US" altLang="en-US" sz="2800" i="1" dirty="0" smtClean="0"/>
              <a:t>The starting point for good financial management</a:t>
            </a:r>
          </a:p>
          <a:p>
            <a:pPr>
              <a:defRPr/>
            </a:pPr>
            <a:endParaRPr lang="en-US" altLang="en-US" sz="2800" dirty="0" smtClean="0"/>
          </a:p>
        </p:txBody>
      </p:sp>
      <p:sp>
        <p:nvSpPr>
          <p:cNvPr id="37891" name="Rectangle 7"/>
          <p:cNvSpPr>
            <a:spLocks noGrp="1" noChangeArrowheads="1"/>
          </p:cNvSpPr>
          <p:nvPr>
            <p:ph type="title"/>
          </p:nvPr>
        </p:nvSpPr>
        <p:spPr>
          <a:noFill/>
        </p:spPr>
        <p:txBody>
          <a:bodyPr/>
          <a:lstStyle/>
          <a:p>
            <a:r>
              <a:rPr lang="en-US" altLang="en-US" sz="4000" smtClean="0"/>
              <a:t>What are General Accounting </a:t>
            </a:r>
            <a:br>
              <a:rPr lang="en-US" altLang="en-US" sz="4000" smtClean="0"/>
            </a:br>
            <a:r>
              <a:rPr lang="en-US" altLang="en-US" sz="4000" smtClean="0"/>
              <a:t>Practices (GAP)?</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15066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anim calcmode="lin" valueType="num">
                                      <p:cBhvr additive="base">
                                        <p:cTn id="7" dur="500" fill="hold"/>
                                        <p:tgtEl>
                                          <p:spTgt spid="1576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76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7698">
                                            <p:txEl>
                                              <p:pRg st="1" end="1"/>
                                            </p:txEl>
                                          </p:spTgt>
                                        </p:tgtEl>
                                        <p:attrNameLst>
                                          <p:attrName>style.visibility</p:attrName>
                                        </p:attrNameLst>
                                      </p:cBhvr>
                                      <p:to>
                                        <p:strVal val="visible"/>
                                      </p:to>
                                    </p:set>
                                    <p:anim calcmode="lin" valueType="num">
                                      <p:cBhvr additive="base">
                                        <p:cTn id="13" dur="500" fill="hold"/>
                                        <p:tgtEl>
                                          <p:spTgt spid="1576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76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7698">
                                            <p:txEl>
                                              <p:pRg st="2" end="2"/>
                                            </p:txEl>
                                          </p:spTgt>
                                        </p:tgtEl>
                                        <p:attrNameLst>
                                          <p:attrName>style.visibility</p:attrName>
                                        </p:attrNameLst>
                                      </p:cBhvr>
                                      <p:to>
                                        <p:strVal val="visible"/>
                                      </p:to>
                                    </p:set>
                                    <p:anim calcmode="lin" valueType="num">
                                      <p:cBhvr additive="base">
                                        <p:cTn id="19" dur="500" fill="hold"/>
                                        <p:tgtEl>
                                          <p:spTgt spid="15769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769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7698">
                                            <p:txEl>
                                              <p:pRg st="4" end="4"/>
                                            </p:txEl>
                                          </p:spTgt>
                                        </p:tgtEl>
                                        <p:attrNameLst>
                                          <p:attrName>style.visibility</p:attrName>
                                        </p:attrNameLst>
                                      </p:cBhvr>
                                      <p:to>
                                        <p:strVal val="visible"/>
                                      </p:to>
                                    </p:set>
                                    <p:anim calcmode="lin" valueType="num">
                                      <p:cBhvr additive="base">
                                        <p:cTn id="25" dur="500" fill="hold"/>
                                        <p:tgtEl>
                                          <p:spTgt spid="15769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769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Reserve Fund</a:t>
            </a:r>
          </a:p>
        </p:txBody>
      </p:sp>
      <p:sp>
        <p:nvSpPr>
          <p:cNvPr id="30723" name="Content Placeholder 2"/>
          <p:cNvSpPr>
            <a:spLocks noGrp="1"/>
          </p:cNvSpPr>
          <p:nvPr>
            <p:ph idx="1"/>
          </p:nvPr>
        </p:nvSpPr>
        <p:spPr/>
        <p:txBody>
          <a:bodyPr/>
          <a:lstStyle/>
          <a:p>
            <a:pPr>
              <a:defRPr/>
            </a:pPr>
            <a:r>
              <a:rPr lang="en-US" altLang="en-US" dirty="0" smtClean="0"/>
              <a:t>Funding methods</a:t>
            </a:r>
          </a:p>
          <a:p>
            <a:pPr lvl="1">
              <a:defRPr/>
            </a:pPr>
            <a:r>
              <a:rPr lang="en-US" altLang="en-US" dirty="0" smtClean="0"/>
              <a:t>Cash flow</a:t>
            </a:r>
          </a:p>
          <a:p>
            <a:pPr lvl="1">
              <a:defRPr/>
            </a:pPr>
            <a:r>
              <a:rPr lang="en-US" altLang="en-US" dirty="0" smtClean="0"/>
              <a:t>Component</a:t>
            </a:r>
          </a:p>
          <a:p>
            <a:pPr lvl="1">
              <a:defRPr/>
            </a:pPr>
            <a:endParaRPr lang="en-US" altLang="en-US" dirty="0" smtClean="0"/>
          </a:p>
          <a:p>
            <a:pPr lvl="1">
              <a:defRPr/>
            </a:pPr>
            <a:endParaRPr lang="en-US" altLang="en-US" dirty="0"/>
          </a:p>
          <a:p>
            <a:pPr marL="0" indent="0" algn="ctr">
              <a:buFont typeface="Arial" panose="020B0604020202020204" pitchFamily="34" charset="0"/>
              <a:buNone/>
              <a:defRPr/>
            </a:pPr>
            <a:r>
              <a:rPr lang="en-US" altLang="en-US" i="1" dirty="0" smtClean="0"/>
              <a:t>More later…</a:t>
            </a:r>
          </a:p>
        </p:txBody>
      </p:sp>
      <p:pic>
        <p:nvPicPr>
          <p:cNvPr id="2" name="Picture 1" descr="Cash Flow"/>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4419600"/>
            <a:ext cx="1828800" cy="1351788"/>
          </a:xfrm>
          <a:prstGeom prst="rect">
            <a:avLst/>
          </a:prstGeom>
          <a:ln>
            <a:solidFill>
              <a:schemeClr val="tx2">
                <a:lumMod val="75000"/>
              </a:schemeClr>
            </a:solidFill>
          </a:ln>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344059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Vocabulary</a:t>
            </a:r>
          </a:p>
        </p:txBody>
      </p:sp>
      <p:sp>
        <p:nvSpPr>
          <p:cNvPr id="40963" name="Content Placeholder 2"/>
          <p:cNvSpPr>
            <a:spLocks noGrp="1"/>
          </p:cNvSpPr>
          <p:nvPr>
            <p:ph idx="1"/>
          </p:nvPr>
        </p:nvSpPr>
        <p:spPr/>
        <p:txBody>
          <a:bodyPr/>
          <a:lstStyle/>
          <a:p>
            <a:r>
              <a:rPr lang="en-US" altLang="en-US" smtClean="0"/>
              <a:t>Capital Improvement Fund</a:t>
            </a:r>
          </a:p>
          <a:p>
            <a:pPr lvl="1"/>
            <a:r>
              <a:rPr lang="en-US" altLang="en-US" smtClean="0"/>
              <a:t>Things you would like to do </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706175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Vocabulary</a:t>
            </a:r>
          </a:p>
        </p:txBody>
      </p:sp>
      <p:sp>
        <p:nvSpPr>
          <p:cNvPr id="41987" name="Content Placeholder 2"/>
          <p:cNvSpPr>
            <a:spLocks noGrp="1"/>
          </p:cNvSpPr>
          <p:nvPr>
            <p:ph idx="1"/>
          </p:nvPr>
        </p:nvSpPr>
        <p:spPr/>
        <p:txBody>
          <a:bodyPr/>
          <a:lstStyle/>
          <a:p>
            <a:r>
              <a:rPr lang="en-US" altLang="en-US" smtClean="0"/>
              <a:t>Capital Reserve Fund</a:t>
            </a:r>
          </a:p>
          <a:p>
            <a:pPr lvl="1"/>
            <a:r>
              <a:rPr lang="en-US" altLang="en-US" smtClean="0"/>
              <a:t>Things you plan to do</a:t>
            </a:r>
          </a:p>
          <a:p>
            <a:pPr lvl="1"/>
            <a:r>
              <a:rPr lang="en-US" altLang="en-US" smtClean="0"/>
              <a:t>Things you need to do</a:t>
            </a:r>
          </a:p>
        </p:txBody>
      </p:sp>
      <p:pic>
        <p:nvPicPr>
          <p:cNvPr id="2" name="Picture 1" descr="to-do-image-298x351 - UNAERREDUET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310" y="2634192"/>
            <a:ext cx="2838450" cy="3343275"/>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4121794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Vocabulary</a:t>
            </a:r>
          </a:p>
        </p:txBody>
      </p:sp>
      <p:sp>
        <p:nvSpPr>
          <p:cNvPr id="43011" name="Content Placeholder 2"/>
          <p:cNvSpPr>
            <a:spLocks noGrp="1"/>
          </p:cNvSpPr>
          <p:nvPr>
            <p:ph idx="1"/>
          </p:nvPr>
        </p:nvSpPr>
        <p:spPr/>
        <p:txBody>
          <a:bodyPr/>
          <a:lstStyle/>
          <a:p>
            <a:r>
              <a:rPr lang="en-US" altLang="en-US" dirty="0" smtClean="0"/>
              <a:t>Preventative Maintenance</a:t>
            </a:r>
          </a:p>
          <a:p>
            <a:pPr lvl="1"/>
            <a:r>
              <a:rPr lang="en-US" altLang="en-US" dirty="0" smtClean="0"/>
              <a:t>A good thing to control cost and avoid surprises</a:t>
            </a:r>
          </a:p>
          <a:p>
            <a:pPr lvl="1"/>
            <a:r>
              <a:rPr lang="en-US" altLang="en-US" dirty="0" smtClean="0"/>
              <a:t>Recommend maintenance contracts for accountability </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767075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Vocabulary</a:t>
            </a:r>
          </a:p>
        </p:txBody>
      </p:sp>
      <p:sp>
        <p:nvSpPr>
          <p:cNvPr id="37891" name="Content Placeholder 2"/>
          <p:cNvSpPr>
            <a:spLocks noGrp="1"/>
          </p:cNvSpPr>
          <p:nvPr>
            <p:ph idx="1"/>
          </p:nvPr>
        </p:nvSpPr>
        <p:spPr/>
        <p:txBody>
          <a:bodyPr/>
          <a:lstStyle/>
          <a:p>
            <a:pPr>
              <a:defRPr/>
            </a:pPr>
            <a:r>
              <a:rPr lang="en-US" altLang="en-US" dirty="0" smtClean="0"/>
              <a:t>Reactive Maintenance</a:t>
            </a:r>
          </a:p>
          <a:p>
            <a:pPr lvl="1">
              <a:defRPr/>
            </a:pPr>
            <a:r>
              <a:rPr lang="en-US" altLang="en-US" i="1" dirty="0" smtClean="0"/>
              <a:t>“If it </a:t>
            </a:r>
            <a:r>
              <a:rPr lang="en-US" altLang="en-US" i="1" dirty="0" err="1" smtClean="0"/>
              <a:t>ain’t</a:t>
            </a:r>
            <a:r>
              <a:rPr lang="en-US" altLang="en-US" i="1" dirty="0" smtClean="0"/>
              <a:t> broke, don’t fix it.”</a:t>
            </a:r>
          </a:p>
          <a:p>
            <a:pPr marL="0" indent="0">
              <a:buFont typeface="Arial" panose="020B0604020202020204" pitchFamily="34" charset="0"/>
              <a:buNone/>
              <a:defRPr/>
            </a:pPr>
            <a:endParaRPr lang="en-US" altLang="en-US" i="1" dirty="0"/>
          </a:p>
          <a:p>
            <a:pPr marL="0" indent="0">
              <a:buFont typeface="Arial" panose="020B0604020202020204" pitchFamily="34" charset="0"/>
              <a:buNone/>
              <a:defRPr/>
            </a:pPr>
            <a:endParaRPr lang="en-US" altLang="en-US" i="1" dirty="0" smtClean="0"/>
          </a:p>
          <a:p>
            <a:pPr marL="0" indent="0" algn="ctr">
              <a:buFont typeface="Arial" panose="020B0604020202020204" pitchFamily="34" charset="0"/>
              <a:buNone/>
              <a:defRPr/>
            </a:pPr>
            <a:r>
              <a:rPr lang="en-US" altLang="en-US" i="1" dirty="0" smtClean="0"/>
              <a:t>Not defendable management</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787985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Vocabulary</a:t>
            </a:r>
          </a:p>
        </p:txBody>
      </p:sp>
      <p:sp>
        <p:nvSpPr>
          <p:cNvPr id="45059" name="Content Placeholder 2"/>
          <p:cNvSpPr>
            <a:spLocks noGrp="1"/>
          </p:cNvSpPr>
          <p:nvPr>
            <p:ph idx="1"/>
          </p:nvPr>
        </p:nvSpPr>
        <p:spPr/>
        <p:txBody>
          <a:bodyPr/>
          <a:lstStyle/>
          <a:p>
            <a:r>
              <a:rPr lang="en-US" altLang="en-US" smtClean="0"/>
              <a:t>Annual Maintenance</a:t>
            </a:r>
          </a:p>
          <a:p>
            <a:pPr lvl="1"/>
            <a:r>
              <a:rPr lang="en-US" altLang="en-US" smtClean="0"/>
              <a:t>Not part of Reserve</a:t>
            </a:r>
          </a:p>
        </p:txBody>
      </p:sp>
      <p:pic>
        <p:nvPicPr>
          <p:cNvPr id="2" name="Picture 1" descr="Maintenance - Handwriting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148667"/>
            <a:ext cx="2743200" cy="1828800"/>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821218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Reserve Fund</a:t>
            </a:r>
          </a:p>
        </p:txBody>
      </p:sp>
      <p:sp>
        <p:nvSpPr>
          <p:cNvPr id="31747" name="Content Placeholder 2"/>
          <p:cNvSpPr>
            <a:spLocks noGrp="1"/>
          </p:cNvSpPr>
          <p:nvPr>
            <p:ph idx="1"/>
          </p:nvPr>
        </p:nvSpPr>
        <p:spPr/>
        <p:txBody>
          <a:bodyPr/>
          <a:lstStyle/>
          <a:p>
            <a:r>
              <a:rPr lang="en-US" altLang="en-US" dirty="0" smtClean="0"/>
              <a:t>What it isn’t…</a:t>
            </a:r>
          </a:p>
          <a:p>
            <a:pPr lvl="1"/>
            <a:r>
              <a:rPr lang="en-US" altLang="en-US" dirty="0" smtClean="0"/>
              <a:t>It is not a maintenance plan</a:t>
            </a:r>
          </a:p>
          <a:p>
            <a:pPr lvl="1"/>
            <a:endParaRPr lang="en-US" altLang="en-US" dirty="0"/>
          </a:p>
          <a:p>
            <a:pPr lvl="1"/>
            <a:endParaRPr lang="en-US" altLang="en-US" dirty="0" smtClean="0"/>
          </a:p>
          <a:p>
            <a:pPr lvl="1"/>
            <a:endParaRPr lang="en-US" altLang="en-US" dirty="0"/>
          </a:p>
          <a:p>
            <a:pPr marL="150876" lvl="1" indent="0">
              <a:buNone/>
            </a:pPr>
            <a:endParaRPr lang="en-US" altLang="en-US" i="1" dirty="0" smtClean="0"/>
          </a:p>
          <a:p>
            <a:pPr marL="150876" lvl="1" indent="0" algn="ctr">
              <a:buNone/>
            </a:pPr>
            <a:r>
              <a:rPr lang="en-US" altLang="en-US" i="1" dirty="0" smtClean="0"/>
              <a:t>But </a:t>
            </a:r>
            <a:r>
              <a:rPr lang="en-US" altLang="en-US" i="1" dirty="0"/>
              <a:t>not everyone </a:t>
            </a:r>
            <a:r>
              <a:rPr lang="en-US" altLang="en-US" i="1" dirty="0" smtClean="0"/>
              <a:t>agrees</a:t>
            </a:r>
            <a:r>
              <a:rPr lang="en-US" altLang="en-US" i="1" dirty="0"/>
              <a:t>.</a:t>
            </a:r>
          </a:p>
          <a:p>
            <a:pPr lvl="1"/>
            <a:endParaRPr lang="en-US" altLang="en-US" dirty="0" smtClean="0"/>
          </a:p>
        </p:txBody>
      </p:sp>
      <p:pic>
        <p:nvPicPr>
          <p:cNvPr id="2" name="Picture 1" descr="Living with Logan: April 20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825" y="2677617"/>
            <a:ext cx="2339975" cy="2339975"/>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474187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Vocabulary</a:t>
            </a:r>
          </a:p>
        </p:txBody>
      </p:sp>
      <p:sp>
        <p:nvSpPr>
          <p:cNvPr id="39939" name="Content Placeholder 2"/>
          <p:cNvSpPr>
            <a:spLocks noGrp="1"/>
          </p:cNvSpPr>
          <p:nvPr>
            <p:ph idx="1"/>
          </p:nvPr>
        </p:nvSpPr>
        <p:spPr/>
        <p:txBody>
          <a:bodyPr/>
          <a:lstStyle/>
          <a:p>
            <a:pPr>
              <a:defRPr/>
            </a:pPr>
            <a:r>
              <a:rPr lang="en-US" altLang="en-US" dirty="0" smtClean="0"/>
              <a:t>Expected Useful Life (</a:t>
            </a:r>
            <a:r>
              <a:rPr lang="en-US" altLang="en-US" dirty="0" err="1" smtClean="0"/>
              <a:t>EUL</a:t>
            </a:r>
            <a:r>
              <a:rPr lang="en-US" altLang="en-US" dirty="0" smtClean="0"/>
              <a:t>)</a:t>
            </a:r>
          </a:p>
          <a:p>
            <a:pPr>
              <a:defRPr/>
            </a:pPr>
            <a:r>
              <a:rPr lang="en-US" altLang="en-US" dirty="0" smtClean="0"/>
              <a:t>Remaining Useful Life (</a:t>
            </a:r>
            <a:r>
              <a:rPr lang="en-US" altLang="en-US" dirty="0" err="1" smtClean="0"/>
              <a:t>RUL</a:t>
            </a:r>
            <a:r>
              <a:rPr lang="en-US" altLang="en-US" dirty="0" smtClean="0"/>
              <a:t>)</a:t>
            </a:r>
          </a:p>
          <a:p>
            <a:pPr marL="0" indent="0">
              <a:buFont typeface="Arial" panose="020B0604020202020204" pitchFamily="34" charset="0"/>
              <a:buNone/>
              <a:defRPr/>
            </a:pPr>
            <a:endParaRPr lang="en-US" altLang="en-US" dirty="0"/>
          </a:p>
          <a:p>
            <a:pPr marL="0" indent="0" algn="ctr">
              <a:buFont typeface="Arial" panose="020B0604020202020204" pitchFamily="34" charset="0"/>
              <a:buNone/>
              <a:defRPr/>
            </a:pPr>
            <a:r>
              <a:rPr lang="en-US" altLang="en-US" i="1" dirty="0" smtClean="0"/>
              <a:t>Estimates, based on professional, </a:t>
            </a:r>
          </a:p>
          <a:p>
            <a:pPr marL="0" indent="0" algn="ctr">
              <a:buFont typeface="Arial" panose="020B0604020202020204" pitchFamily="34" charset="0"/>
              <a:buNone/>
              <a:defRPr/>
            </a:pPr>
            <a:r>
              <a:rPr lang="en-US" altLang="en-US" i="1" dirty="0" smtClean="0"/>
              <a:t>experienced judgment.</a:t>
            </a:r>
          </a:p>
          <a:p>
            <a:pPr marL="0" indent="0" algn="ctr">
              <a:buFont typeface="Arial" panose="020B0604020202020204" pitchFamily="34" charset="0"/>
              <a:buNone/>
              <a:defRPr/>
            </a:pPr>
            <a:endParaRPr lang="en-US" altLang="en-US" i="1" dirty="0" smtClean="0"/>
          </a:p>
          <a:p>
            <a:pPr marL="0" indent="0" algn="ctr">
              <a:buFont typeface="Arial" panose="020B0604020202020204" pitchFamily="34" charset="0"/>
              <a:buNone/>
              <a:defRPr/>
            </a:pPr>
            <a:r>
              <a:rPr lang="en-US" altLang="en-US" sz="3200" b="1" i="1" dirty="0" smtClean="0">
                <a:solidFill>
                  <a:schemeClr val="accent1">
                    <a:lumMod val="75000"/>
                  </a:schemeClr>
                </a:solidFill>
              </a:rPr>
              <a:t>The heart of a Reserve Fund Study</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652455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Vocabulary</a:t>
            </a:r>
          </a:p>
        </p:txBody>
      </p:sp>
      <p:sp>
        <p:nvSpPr>
          <p:cNvPr id="48131" name="Content Placeholder 2"/>
          <p:cNvSpPr>
            <a:spLocks noGrp="1"/>
          </p:cNvSpPr>
          <p:nvPr>
            <p:ph idx="1"/>
          </p:nvPr>
        </p:nvSpPr>
        <p:spPr/>
        <p:txBody>
          <a:bodyPr/>
          <a:lstStyle/>
          <a:p>
            <a:r>
              <a:rPr lang="en-US" altLang="en-US" smtClean="0"/>
              <a:t>Upgrade</a:t>
            </a:r>
          </a:p>
          <a:p>
            <a:pPr lvl="1"/>
            <a:r>
              <a:rPr lang="en-US" altLang="en-US" smtClean="0"/>
              <a:t>To actually improve the system based on current technology</a:t>
            </a:r>
          </a:p>
          <a:p>
            <a:pPr lvl="1"/>
            <a:r>
              <a:rPr lang="en-US" altLang="en-US" smtClean="0"/>
              <a:t>How do upgrades and renovations fit with a Reserve Study?</a:t>
            </a:r>
          </a:p>
        </p:txBody>
      </p:sp>
      <p:pic>
        <p:nvPicPr>
          <p:cNvPr id="2" name="Picture 1" descr="Free photo Renew Upgrade New Improvement Improve Updat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580171"/>
            <a:ext cx="1950720" cy="1298448"/>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637605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Objectives for Today</a:t>
            </a:r>
            <a:endParaRPr lang="en-US" dirty="0"/>
          </a:p>
        </p:txBody>
      </p:sp>
      <p:sp>
        <p:nvSpPr>
          <p:cNvPr id="4" name="TextBox 3"/>
          <p:cNvSpPr txBox="1"/>
          <p:nvPr/>
        </p:nvSpPr>
        <p:spPr>
          <a:xfrm flipH="1">
            <a:off x="914400" y="1752600"/>
            <a:ext cx="7772400" cy="3108543"/>
          </a:xfrm>
          <a:prstGeom prst="rect">
            <a:avLst/>
          </a:prstGeom>
          <a:noFill/>
        </p:spPr>
        <p:txBody>
          <a:bodyPr wrap="square" rtlCol="0">
            <a:spAutoFit/>
          </a:bodyPr>
          <a:lstStyle/>
          <a:p>
            <a:pPr marL="285750" lvl="0" indent="-285750">
              <a:buFont typeface="Arial" panose="020B0604020202020204" pitchFamily="34" charset="0"/>
              <a:buChar char="•"/>
            </a:pPr>
            <a:r>
              <a:rPr lang="en-US" sz="2800" dirty="0" smtClean="0"/>
              <a:t>What </a:t>
            </a:r>
            <a:r>
              <a:rPr lang="en-US" sz="2800" dirty="0"/>
              <a:t>is a 2021 Reserve Fund Study?  The definition has drifted</a:t>
            </a:r>
            <a:r>
              <a:rPr lang="en-US" sz="2800" dirty="0" smtClean="0"/>
              <a:t>.</a:t>
            </a:r>
          </a:p>
          <a:p>
            <a:pPr marL="285750" indent="-285750">
              <a:buFont typeface="Arial" panose="020B0604020202020204" pitchFamily="34" charset="0"/>
              <a:buChar char="•"/>
            </a:pPr>
            <a:r>
              <a:rPr lang="en-US" sz="2800" dirty="0"/>
              <a:t>The pros and cons of the current CAI Reserve Fund Study standards</a:t>
            </a:r>
          </a:p>
          <a:p>
            <a:pPr marL="285750" indent="-285750">
              <a:buFont typeface="Arial" panose="020B0604020202020204" pitchFamily="34" charset="0"/>
              <a:buChar char="•"/>
            </a:pPr>
            <a:r>
              <a:rPr lang="en-US" sz="2800" dirty="0"/>
              <a:t>The benefits and pitfalls of a Reserve Fund Study by any standard</a:t>
            </a:r>
          </a:p>
          <a:p>
            <a:pPr marL="285750" lvl="0" indent="-285750">
              <a:buFont typeface="Arial" panose="020B0604020202020204" pitchFamily="34" charset="0"/>
              <a:buChar char="•"/>
            </a:pPr>
            <a:endParaRPr lang="en-US" sz="2800" dirty="0"/>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5181600"/>
            <a:ext cx="1924396" cy="931025"/>
          </a:xfrm>
          <a:prstGeom prst="rect">
            <a:avLst/>
          </a:prstGeom>
        </p:spPr>
      </p:pic>
    </p:spTree>
    <p:extLst>
      <p:ext uri="{BB962C8B-B14F-4D97-AF65-F5344CB8AC3E}">
        <p14:creationId xmlns:p14="http://schemas.microsoft.com/office/powerpoint/2010/main" val="3574102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Reserve Fund Account</a:t>
            </a:r>
          </a:p>
        </p:txBody>
      </p:sp>
      <p:sp>
        <p:nvSpPr>
          <p:cNvPr id="32771" name="Content Placeholder 2"/>
          <p:cNvSpPr>
            <a:spLocks noGrp="1"/>
          </p:cNvSpPr>
          <p:nvPr>
            <p:ph idx="1"/>
          </p:nvPr>
        </p:nvSpPr>
        <p:spPr/>
        <p:txBody>
          <a:bodyPr/>
          <a:lstStyle/>
          <a:p>
            <a:pPr>
              <a:defRPr/>
            </a:pPr>
            <a:r>
              <a:rPr lang="en-US" altLang="en-US" dirty="0" smtClean="0"/>
              <a:t>Fund account options</a:t>
            </a:r>
          </a:p>
          <a:p>
            <a:pPr lvl="1">
              <a:defRPr/>
            </a:pPr>
            <a:r>
              <a:rPr lang="en-US" altLang="en-US" dirty="0" smtClean="0"/>
              <a:t>Separate account</a:t>
            </a:r>
          </a:p>
          <a:p>
            <a:pPr lvl="1">
              <a:defRPr/>
            </a:pPr>
            <a:r>
              <a:rPr lang="en-US" altLang="en-US" dirty="0" smtClean="0"/>
              <a:t>Trust account</a:t>
            </a:r>
          </a:p>
          <a:p>
            <a:pPr lvl="1">
              <a:defRPr/>
            </a:pPr>
            <a:r>
              <a:rPr lang="en-US" altLang="en-US" dirty="0" smtClean="0"/>
              <a:t>Mixed with general funds </a:t>
            </a:r>
          </a:p>
          <a:p>
            <a:pPr marL="0" indent="0">
              <a:buFont typeface="Arial" panose="020B0604020202020204" pitchFamily="34" charset="0"/>
              <a:buNone/>
              <a:defRPr/>
            </a:pPr>
            <a:endParaRPr lang="en-US" altLang="en-US" dirty="0"/>
          </a:p>
          <a:p>
            <a:pPr marL="0" indent="0" algn="ctr">
              <a:buFont typeface="Arial" panose="020B0604020202020204" pitchFamily="34" charset="0"/>
              <a:buNone/>
              <a:defRPr/>
            </a:pPr>
            <a:r>
              <a:rPr lang="en-US" altLang="en-US" i="1" dirty="0" smtClean="0"/>
              <a:t>Separate account is best</a:t>
            </a:r>
          </a:p>
        </p:txBody>
      </p:sp>
      <p:pic>
        <p:nvPicPr>
          <p:cNvPr id="2" name="Picture 1" descr="File:No sign Right.sv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10" y="3048000"/>
            <a:ext cx="419100" cy="419100"/>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972949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Types of Reserve Studies</a:t>
            </a:r>
          </a:p>
        </p:txBody>
      </p:sp>
      <p:sp>
        <p:nvSpPr>
          <p:cNvPr id="14339" name="Content Placeholder 2"/>
          <p:cNvSpPr>
            <a:spLocks noGrp="1"/>
          </p:cNvSpPr>
          <p:nvPr>
            <p:ph idx="1"/>
          </p:nvPr>
        </p:nvSpPr>
        <p:spPr/>
        <p:txBody>
          <a:bodyPr/>
          <a:lstStyle/>
          <a:p>
            <a:pPr marL="0" indent="0" algn="ctr">
              <a:buFont typeface="Arial" panose="020B0604020202020204" pitchFamily="34" charset="0"/>
              <a:buNone/>
              <a:defRPr/>
            </a:pPr>
            <a:r>
              <a:rPr lang="en-US" altLang="en-US" b="1" dirty="0" smtClean="0"/>
              <a:t>CAI Best Practices Document</a:t>
            </a:r>
          </a:p>
          <a:p>
            <a:pPr>
              <a:defRPr/>
            </a:pPr>
            <a:endParaRPr lang="en-US" altLang="en-US" dirty="0"/>
          </a:p>
          <a:p>
            <a:pPr marL="0" indent="0" algn="ctr">
              <a:buFont typeface="Arial" panose="020B0604020202020204" pitchFamily="34" charset="0"/>
              <a:buNone/>
              <a:defRPr/>
            </a:pPr>
            <a:r>
              <a:rPr lang="en-US" altLang="en-US" dirty="0" smtClean="0"/>
              <a:t>Best Practices for Reserve Study/ Management</a:t>
            </a:r>
          </a:p>
          <a:p>
            <a:pPr marL="0" indent="0" algn="ctr">
              <a:buFont typeface="Arial" panose="020B0604020202020204" pitchFamily="34" charset="0"/>
              <a:buNone/>
              <a:defRPr/>
            </a:pPr>
            <a:endParaRPr lang="en-US" altLang="en-US" dirty="0"/>
          </a:p>
          <a:p>
            <a:pPr marL="0" indent="0" algn="ctr">
              <a:buFont typeface="Arial" panose="020B0604020202020204" pitchFamily="34" charset="0"/>
              <a:buNone/>
              <a:defRPr/>
            </a:pPr>
            <a:r>
              <a:rPr lang="en-US" altLang="en-US" sz="2400" i="1" dirty="0" smtClean="0"/>
              <a:t>Published by the Foundation for Community </a:t>
            </a:r>
            <a:br>
              <a:rPr lang="en-US" altLang="en-US" sz="2400" i="1" dirty="0" smtClean="0"/>
            </a:br>
            <a:r>
              <a:rPr lang="en-US" altLang="en-US" sz="2400" i="1" dirty="0" smtClean="0"/>
              <a:t>Association Research</a:t>
            </a:r>
            <a:endParaRPr lang="en-US" altLang="en-US" i="1" dirty="0"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836744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Types of Reserve Studies</a:t>
            </a:r>
          </a:p>
        </p:txBody>
      </p:sp>
      <p:sp>
        <p:nvSpPr>
          <p:cNvPr id="14339" name="Content Placeholder 2"/>
          <p:cNvSpPr>
            <a:spLocks noGrp="1"/>
          </p:cNvSpPr>
          <p:nvPr>
            <p:ph idx="1"/>
          </p:nvPr>
        </p:nvSpPr>
        <p:spPr/>
        <p:txBody>
          <a:bodyPr/>
          <a:lstStyle/>
          <a:p>
            <a:pPr marL="0" indent="0" algn="ctr">
              <a:buFont typeface="Arial" panose="020B0604020202020204" pitchFamily="34" charset="0"/>
              <a:buNone/>
              <a:defRPr/>
            </a:pPr>
            <a:r>
              <a:rPr lang="en-US" altLang="en-US" b="1" dirty="0" smtClean="0"/>
              <a:t>CAI Type I: Full Reserve Study</a:t>
            </a:r>
          </a:p>
          <a:p>
            <a:pPr>
              <a:defRPr/>
            </a:pPr>
            <a:endParaRPr lang="en-US" altLang="en-US" dirty="0"/>
          </a:p>
          <a:p>
            <a:pPr marL="0" indent="0" algn="ctr">
              <a:buFont typeface="Arial" panose="020B0604020202020204" pitchFamily="34" charset="0"/>
              <a:buNone/>
              <a:defRPr/>
            </a:pPr>
            <a:r>
              <a:rPr lang="en-US" altLang="en-US" dirty="0" smtClean="0"/>
              <a:t>“The reserve provider conducts a component inventory, a condition assessment (based upon on-site visual observations), and life and valuation estimates to determine both a fund status and a funding plan.”</a:t>
            </a:r>
          </a:p>
          <a:p>
            <a:pPr marL="0" indent="0">
              <a:buFont typeface="Arial" panose="020B0604020202020204" pitchFamily="34" charset="0"/>
              <a:buNone/>
              <a:defRPr/>
            </a:pPr>
            <a:r>
              <a:rPr lang="en-US" altLang="en-US" dirty="0" smtClean="0"/>
              <a:t>  </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886173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Types of Reserve Studies</a:t>
            </a:r>
          </a:p>
        </p:txBody>
      </p:sp>
      <p:sp>
        <p:nvSpPr>
          <p:cNvPr id="14339" name="Content Placeholder 2"/>
          <p:cNvSpPr>
            <a:spLocks noGrp="1"/>
          </p:cNvSpPr>
          <p:nvPr>
            <p:ph idx="1"/>
          </p:nvPr>
        </p:nvSpPr>
        <p:spPr/>
        <p:txBody>
          <a:bodyPr/>
          <a:lstStyle/>
          <a:p>
            <a:pPr marL="0" indent="0" algn="ctr">
              <a:buFont typeface="Arial" panose="020B0604020202020204" pitchFamily="34" charset="0"/>
              <a:buNone/>
              <a:defRPr/>
            </a:pPr>
            <a:r>
              <a:rPr lang="en-US" altLang="en-US" b="1" dirty="0" smtClean="0"/>
              <a:t>CAI Type II: Update with Site Visit</a:t>
            </a:r>
          </a:p>
          <a:p>
            <a:pPr>
              <a:defRPr/>
            </a:pPr>
            <a:endParaRPr lang="en-US" altLang="en-US" dirty="0"/>
          </a:p>
          <a:p>
            <a:pPr marL="0" indent="0" algn="ctr">
              <a:buFont typeface="Arial" panose="020B0604020202020204" pitchFamily="34" charset="0"/>
              <a:buNone/>
              <a:defRPr/>
            </a:pPr>
            <a:r>
              <a:rPr lang="en-US" altLang="en-US" dirty="0" smtClean="0"/>
              <a:t>“The reserve provider conducts a component inventory (verification only, not quantification), a condition assessment (based on on-site visual observations), and life and valuation estimates to determine both a fund status and a funding plan.”</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894338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Types of Reserve Studies</a:t>
            </a:r>
          </a:p>
        </p:txBody>
      </p:sp>
      <p:sp>
        <p:nvSpPr>
          <p:cNvPr id="14339" name="Content Placeholder 2"/>
          <p:cNvSpPr>
            <a:spLocks noGrp="1"/>
          </p:cNvSpPr>
          <p:nvPr>
            <p:ph idx="1"/>
          </p:nvPr>
        </p:nvSpPr>
        <p:spPr/>
        <p:txBody>
          <a:bodyPr/>
          <a:lstStyle/>
          <a:p>
            <a:pPr marL="0" indent="0" algn="ctr">
              <a:buFont typeface="Arial" panose="020B0604020202020204" pitchFamily="34" charset="0"/>
              <a:buNone/>
              <a:defRPr/>
            </a:pPr>
            <a:r>
              <a:rPr lang="en-US" altLang="en-US" b="1" dirty="0" smtClean="0"/>
              <a:t>CAI Type III: Update with No Site Visit</a:t>
            </a:r>
          </a:p>
          <a:p>
            <a:pPr>
              <a:defRPr/>
            </a:pPr>
            <a:endParaRPr lang="en-US" altLang="en-US" dirty="0"/>
          </a:p>
          <a:p>
            <a:pPr marL="0" indent="0" algn="ctr">
              <a:buFont typeface="Arial" panose="020B0604020202020204" pitchFamily="34" charset="0"/>
              <a:buNone/>
              <a:defRPr/>
            </a:pPr>
            <a:r>
              <a:rPr lang="en-US" altLang="en-US" dirty="0" smtClean="0"/>
              <a:t>“The reserve provider conducts life and </a:t>
            </a:r>
          </a:p>
          <a:p>
            <a:pPr marL="0" indent="0" algn="ctr">
              <a:buFont typeface="Arial" panose="020B0604020202020204" pitchFamily="34" charset="0"/>
              <a:buNone/>
              <a:defRPr/>
            </a:pPr>
            <a:r>
              <a:rPr lang="en-US" altLang="en-US" dirty="0" smtClean="0"/>
              <a:t>valuation estimates to determine a fund status </a:t>
            </a:r>
          </a:p>
          <a:p>
            <a:pPr marL="0" indent="0" algn="ctr">
              <a:buFont typeface="Arial" panose="020B0604020202020204" pitchFamily="34" charset="0"/>
              <a:buNone/>
              <a:defRPr/>
            </a:pPr>
            <a:r>
              <a:rPr lang="en-US" altLang="en-US" dirty="0" smtClean="0"/>
              <a:t>and a funding plan.”  </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866958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Types of Reserve Studies</a:t>
            </a:r>
            <a:endParaRPr lang="en-US" dirty="0"/>
          </a:p>
        </p:txBody>
      </p:sp>
      <p:sp>
        <p:nvSpPr>
          <p:cNvPr id="3" name="Content Placeholder 2"/>
          <p:cNvSpPr>
            <a:spLocks noGrp="1"/>
          </p:cNvSpPr>
          <p:nvPr>
            <p:ph idx="1"/>
          </p:nvPr>
        </p:nvSpPr>
        <p:spPr/>
        <p:txBody>
          <a:bodyPr>
            <a:normAutofit/>
          </a:bodyPr>
          <a:lstStyle/>
          <a:p>
            <a:r>
              <a:rPr lang="en-US" b="1" dirty="0"/>
              <a:t>IV. Preliminary, Community Not Yet Constructed. </a:t>
            </a:r>
            <a:r>
              <a:rPr lang="en-US" dirty="0"/>
              <a:t>A reserve study prepared before construction that is generally used for budget estimates. It is based on design documents such as the architectural and engineering plans. The following three tasks are performed to prepare this type of study. </a:t>
            </a:r>
            <a:endParaRPr lang="en-US" dirty="0" smtClean="0"/>
          </a:p>
          <a:p>
            <a:pPr lvl="1"/>
            <a:r>
              <a:rPr lang="en-US" dirty="0" smtClean="0"/>
              <a:t> Component </a:t>
            </a:r>
            <a:r>
              <a:rPr lang="en-US" dirty="0"/>
              <a:t>inventory </a:t>
            </a:r>
            <a:endParaRPr lang="en-US" dirty="0" smtClean="0"/>
          </a:p>
          <a:p>
            <a:pPr lvl="1"/>
            <a:r>
              <a:rPr lang="en-US" dirty="0"/>
              <a:t> </a:t>
            </a:r>
            <a:r>
              <a:rPr lang="en-US" dirty="0" smtClean="0"/>
              <a:t>Life </a:t>
            </a:r>
            <a:r>
              <a:rPr lang="en-US" dirty="0"/>
              <a:t>and valuation estimates </a:t>
            </a:r>
            <a:endParaRPr lang="en-US" dirty="0" smtClean="0"/>
          </a:p>
          <a:p>
            <a:pPr lvl="1"/>
            <a:r>
              <a:rPr lang="en-US" dirty="0"/>
              <a:t> </a:t>
            </a:r>
            <a:r>
              <a:rPr lang="en-US" dirty="0" smtClean="0"/>
              <a:t>Funding </a:t>
            </a:r>
            <a:r>
              <a:rPr lang="en-US" dirty="0"/>
              <a:t>plan</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579413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smtClean="0"/>
              <a:t>Types of Reserve Studies - Enhanced</a:t>
            </a:r>
          </a:p>
        </p:txBody>
      </p:sp>
      <p:sp>
        <p:nvSpPr>
          <p:cNvPr id="14339" name="Content Placeholder 2"/>
          <p:cNvSpPr>
            <a:spLocks noGrp="1"/>
          </p:cNvSpPr>
          <p:nvPr>
            <p:ph idx="1"/>
          </p:nvPr>
        </p:nvSpPr>
        <p:spPr/>
        <p:txBody>
          <a:bodyPr>
            <a:normAutofit/>
          </a:bodyPr>
          <a:lstStyle/>
          <a:p>
            <a:pPr marL="0" indent="0">
              <a:buFont typeface="Arial" panose="020B0604020202020204" pitchFamily="34" charset="0"/>
              <a:buNone/>
              <a:defRPr/>
            </a:pPr>
            <a:r>
              <a:rPr lang="en-US" altLang="en-US" sz="2600" dirty="0" smtClean="0"/>
              <a:t>In addition to the scope of work included in the Full Reserve Study, some firms offer associations an “Enhanced Reserve Study.”  </a:t>
            </a:r>
            <a:endParaRPr lang="en-US" altLang="en-US" sz="2600" dirty="0"/>
          </a:p>
          <a:p>
            <a:pPr marL="0" indent="0">
              <a:buFont typeface="Arial" panose="020B0604020202020204" pitchFamily="34" charset="0"/>
              <a:buNone/>
              <a:defRPr/>
            </a:pPr>
            <a:r>
              <a:rPr lang="en-US" altLang="en-US" sz="2600" dirty="0" smtClean="0"/>
              <a:t>The Enhanced Reserve Study could include additional analysis of building and site systems which may not be included within the schedule. This inspection would provide recommendations for ongoing maintenance of all systems as well as a more complete condition evaluation of each in a detailed narrative report.</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404" y="152400"/>
            <a:ext cx="1924396" cy="931025"/>
          </a:xfrm>
          <a:prstGeom prst="rect">
            <a:avLst/>
          </a:prstGeom>
        </p:spPr>
      </p:pic>
    </p:spTree>
    <p:extLst>
      <p:ext uri="{BB962C8B-B14F-4D97-AF65-F5344CB8AC3E}">
        <p14:creationId xmlns:p14="http://schemas.microsoft.com/office/powerpoint/2010/main" val="973884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Four consequences of </a:t>
            </a:r>
            <a:br>
              <a:rPr lang="en-US" altLang="en-US" smtClean="0"/>
            </a:br>
            <a:r>
              <a:rPr lang="en-US" altLang="en-US" smtClean="0"/>
              <a:t>under-reserving</a:t>
            </a:r>
          </a:p>
        </p:txBody>
      </p:sp>
      <p:sp>
        <p:nvSpPr>
          <p:cNvPr id="59395" name="Content Placeholder 2"/>
          <p:cNvSpPr>
            <a:spLocks noGrp="1"/>
          </p:cNvSpPr>
          <p:nvPr>
            <p:ph idx="1"/>
          </p:nvPr>
        </p:nvSpPr>
        <p:spPr/>
        <p:txBody>
          <a:bodyPr/>
          <a:lstStyle/>
          <a:p>
            <a:pPr marL="971550" lvl="1" indent="-514350">
              <a:buFont typeface="Calibri" panose="020F0502020204030204" pitchFamily="34" charset="0"/>
              <a:buAutoNum type="arabicPeriod"/>
            </a:pPr>
            <a:r>
              <a:rPr lang="en-US" altLang="en-US" smtClean="0"/>
              <a:t>Deferred maintenance</a:t>
            </a:r>
          </a:p>
          <a:p>
            <a:pPr marL="971550" lvl="1" indent="-514350">
              <a:buFont typeface="Calibri" panose="020F0502020204030204" pitchFamily="34" charset="0"/>
              <a:buAutoNum type="arabicPeriod"/>
            </a:pPr>
            <a:r>
              <a:rPr lang="en-US" altLang="en-US" smtClean="0"/>
              <a:t>Need for special assessments or loans</a:t>
            </a:r>
          </a:p>
          <a:p>
            <a:pPr marL="971550" lvl="1" indent="-514350">
              <a:buFont typeface="Calibri" panose="020F0502020204030204" pitchFamily="34" charset="0"/>
              <a:buAutoNum type="arabicPeriod"/>
            </a:pPr>
            <a:r>
              <a:rPr lang="en-US" altLang="en-US" smtClean="0"/>
              <a:t>Lower property values</a:t>
            </a:r>
          </a:p>
          <a:p>
            <a:pPr marL="971550" lvl="1" indent="-514350">
              <a:buFont typeface="Calibri" panose="020F0502020204030204" pitchFamily="34" charset="0"/>
              <a:buAutoNum type="arabicPeriod"/>
            </a:pPr>
            <a:r>
              <a:rPr lang="en-US" altLang="en-US" smtClean="0"/>
              <a:t>Liability exposure</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41874970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How Are Cost Estimates Determined?</a:t>
            </a:r>
          </a:p>
        </p:txBody>
      </p:sp>
      <p:sp>
        <p:nvSpPr>
          <p:cNvPr id="60419" name="Content Placeholder 2"/>
          <p:cNvSpPr>
            <a:spLocks noGrp="1"/>
          </p:cNvSpPr>
          <p:nvPr>
            <p:ph idx="1"/>
          </p:nvPr>
        </p:nvSpPr>
        <p:spPr/>
        <p:txBody>
          <a:bodyPr/>
          <a:lstStyle/>
          <a:p>
            <a:r>
              <a:rPr lang="en-US" altLang="en-US" smtClean="0"/>
              <a:t>Quantity</a:t>
            </a:r>
          </a:p>
          <a:p>
            <a:r>
              <a:rPr lang="en-US" altLang="en-US" smtClean="0"/>
              <a:t>Local unit prices</a:t>
            </a:r>
          </a:p>
          <a:p>
            <a:r>
              <a:rPr lang="en-US" altLang="en-US" smtClean="0"/>
              <a:t>Professional judgment</a:t>
            </a:r>
          </a:p>
          <a:p>
            <a:pPr lvl="1"/>
            <a:r>
              <a:rPr lang="en-US" altLang="en-US" smtClean="0"/>
              <a:t>Objective, defendable </a:t>
            </a:r>
          </a:p>
          <a:p>
            <a:endParaRPr lang="en-US" altLang="en-US"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6794543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How Are Cost Estimates Determined?</a:t>
            </a:r>
          </a:p>
        </p:txBody>
      </p:sp>
      <p:sp>
        <p:nvSpPr>
          <p:cNvPr id="61443" name="Content Placeholder 2"/>
          <p:cNvSpPr>
            <a:spLocks noGrp="1"/>
          </p:cNvSpPr>
          <p:nvPr>
            <p:ph idx="1"/>
          </p:nvPr>
        </p:nvSpPr>
        <p:spPr/>
        <p:txBody>
          <a:bodyPr/>
          <a:lstStyle/>
          <a:p>
            <a:r>
              <a:rPr lang="en-US" altLang="en-US" smtClean="0"/>
              <a:t>Are they guaranteed?</a:t>
            </a:r>
          </a:p>
          <a:p>
            <a:pPr lvl="1"/>
            <a:r>
              <a:rPr lang="en-US" altLang="en-US" smtClean="0"/>
              <a:t>No; many things change</a:t>
            </a:r>
          </a:p>
          <a:p>
            <a:pPr lvl="1"/>
            <a:r>
              <a:rPr lang="en-US" altLang="en-US" smtClean="0"/>
              <a:t>Get contractor proposal for certainty</a:t>
            </a:r>
          </a:p>
          <a:p>
            <a:pPr lvl="2"/>
            <a:r>
              <a:rPr lang="en-US" altLang="en-US" smtClean="0"/>
              <a:t>From someone willing to do the work</a:t>
            </a:r>
          </a:p>
          <a:p>
            <a:pPr lvl="2"/>
            <a:r>
              <a:rPr lang="en-US" altLang="en-US" smtClean="0"/>
              <a:t>From someone qualified to do the work</a:t>
            </a:r>
          </a:p>
        </p:txBody>
      </p:sp>
      <p:pic>
        <p:nvPicPr>
          <p:cNvPr id="2" name="Picture 1" descr="Polyamory Weekly – PW 437: Talking about mone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3196167"/>
            <a:ext cx="2857500" cy="2743200"/>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4060763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Objectives for Today</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6600" y="5181600"/>
            <a:ext cx="1924396" cy="931025"/>
          </a:xfrm>
          <a:prstGeom prst="rect">
            <a:avLst/>
          </a:prstGeom>
        </p:spPr>
      </p:pic>
      <p:sp>
        <p:nvSpPr>
          <p:cNvPr id="4" name="TextBox 3"/>
          <p:cNvSpPr txBox="1"/>
          <p:nvPr/>
        </p:nvSpPr>
        <p:spPr>
          <a:xfrm flipH="1">
            <a:off x="914400" y="1752600"/>
            <a:ext cx="7772400" cy="3539430"/>
          </a:xfrm>
          <a:prstGeom prst="rect">
            <a:avLst/>
          </a:prstGeom>
          <a:noFill/>
        </p:spPr>
        <p:txBody>
          <a:bodyPr wrap="square" rtlCol="0">
            <a:spAutoFit/>
          </a:bodyPr>
          <a:lstStyle/>
          <a:p>
            <a:pPr marL="285750" lvl="0" indent="-285750">
              <a:buFont typeface="Arial" panose="020B0604020202020204" pitchFamily="34" charset="0"/>
              <a:buChar char="•"/>
            </a:pPr>
            <a:r>
              <a:rPr lang="en-US" sz="2800" dirty="0" smtClean="0"/>
              <a:t>Current </a:t>
            </a:r>
            <a:r>
              <a:rPr lang="en-US" sz="2800" dirty="0"/>
              <a:t>trends in the Association Board’s expectations of a Reserve Fund </a:t>
            </a:r>
            <a:r>
              <a:rPr lang="en-US" sz="2800" dirty="0" smtClean="0"/>
              <a:t>Study</a:t>
            </a:r>
          </a:p>
          <a:p>
            <a:pPr marL="285750" indent="-285750">
              <a:buFont typeface="Arial" panose="020B0604020202020204" pitchFamily="34" charset="0"/>
              <a:buChar char="•"/>
            </a:pPr>
            <a:r>
              <a:rPr lang="en-US" sz="2800" dirty="0"/>
              <a:t>The value of collaboration between the Board and the Reserve Specialist.</a:t>
            </a:r>
          </a:p>
          <a:p>
            <a:pPr marL="285750" indent="-285750">
              <a:buFont typeface="Arial" panose="020B0604020202020204" pitchFamily="34" charset="0"/>
              <a:buChar char="•"/>
            </a:pPr>
            <a:r>
              <a:rPr lang="en-US" sz="2800" dirty="0"/>
              <a:t>The difference between a Reserve Fund Study and a Maintenance Plan</a:t>
            </a:r>
          </a:p>
          <a:p>
            <a:pPr lvl="0"/>
            <a:endParaRPr lang="en-US" sz="2800" dirty="0"/>
          </a:p>
          <a:p>
            <a:endParaRPr lang="en-US" sz="2800" dirty="0"/>
          </a:p>
        </p:txBody>
      </p:sp>
    </p:spTree>
    <p:extLst>
      <p:ext uri="{BB962C8B-B14F-4D97-AF65-F5344CB8AC3E}">
        <p14:creationId xmlns:p14="http://schemas.microsoft.com/office/powerpoint/2010/main" val="3683391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Tips for Reserve Funding</a:t>
            </a:r>
          </a:p>
        </p:txBody>
      </p:sp>
      <p:sp>
        <p:nvSpPr>
          <p:cNvPr id="62467" name="Content Placeholder 2"/>
          <p:cNvSpPr>
            <a:spLocks noGrp="1"/>
          </p:cNvSpPr>
          <p:nvPr>
            <p:ph idx="1"/>
          </p:nvPr>
        </p:nvSpPr>
        <p:spPr/>
        <p:txBody>
          <a:bodyPr/>
          <a:lstStyle/>
          <a:p>
            <a:r>
              <a:rPr lang="en-US" altLang="en-US" smtClean="0"/>
              <a:t>Include all components</a:t>
            </a:r>
          </a:p>
          <a:p>
            <a:r>
              <a:rPr lang="en-US" altLang="en-US" smtClean="0"/>
              <a:t>Include demo and disposal costs</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093589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Prudent Board Actions</a:t>
            </a:r>
          </a:p>
        </p:txBody>
      </p:sp>
      <p:sp>
        <p:nvSpPr>
          <p:cNvPr id="64515" name="Content Placeholder 2"/>
          <p:cNvSpPr>
            <a:spLocks noGrp="1"/>
          </p:cNvSpPr>
          <p:nvPr>
            <p:ph idx="1"/>
          </p:nvPr>
        </p:nvSpPr>
        <p:spPr/>
        <p:txBody>
          <a:bodyPr/>
          <a:lstStyle/>
          <a:p>
            <a:r>
              <a:rPr lang="en-US" altLang="en-US" smtClean="0"/>
              <a:t>Review your </a:t>
            </a:r>
            <a:r>
              <a:rPr lang="en-US" altLang="en-US" u="sng" smtClean="0"/>
              <a:t>responsibilities</a:t>
            </a:r>
          </a:p>
          <a:p>
            <a:r>
              <a:rPr lang="en-US" altLang="en-US" smtClean="0"/>
              <a:t>Make “right” (not necessarily popular) decisions</a:t>
            </a:r>
          </a:p>
          <a:p>
            <a:r>
              <a:rPr lang="en-US" altLang="en-US" smtClean="0"/>
              <a:t>Become well versed in the Business Judgment Rule (BJR)</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530577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Business Judgment Rule</a:t>
            </a:r>
          </a:p>
        </p:txBody>
      </p:sp>
      <p:sp>
        <p:nvSpPr>
          <p:cNvPr id="65539" name="Content Placeholder 2"/>
          <p:cNvSpPr>
            <a:spLocks noGrp="1"/>
          </p:cNvSpPr>
          <p:nvPr>
            <p:ph idx="1"/>
          </p:nvPr>
        </p:nvSpPr>
        <p:spPr/>
        <p:txBody>
          <a:bodyPr/>
          <a:lstStyle/>
          <a:p>
            <a:r>
              <a:rPr lang="en-US" altLang="en-US" smtClean="0"/>
              <a:t>Limits the Board’s decision-making liability when acting…</a:t>
            </a:r>
          </a:p>
          <a:p>
            <a:pPr lvl="1"/>
            <a:r>
              <a:rPr lang="en-US" altLang="en-US" smtClean="0"/>
              <a:t>within their power</a:t>
            </a:r>
          </a:p>
          <a:p>
            <a:pPr lvl="1"/>
            <a:r>
              <a:rPr lang="en-US" altLang="en-US" smtClean="0"/>
              <a:t>after reasonable inquiry</a:t>
            </a:r>
          </a:p>
          <a:p>
            <a:pPr lvl="1"/>
            <a:r>
              <a:rPr lang="en-US" altLang="en-US" smtClean="0"/>
              <a:t>in best interests of Association</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910143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It’s just good management</a:t>
            </a:r>
          </a:p>
        </p:txBody>
      </p:sp>
      <p:sp>
        <p:nvSpPr>
          <p:cNvPr id="66563" name="Content Placeholder 2"/>
          <p:cNvSpPr>
            <a:spLocks noGrp="1"/>
          </p:cNvSpPr>
          <p:nvPr>
            <p:ph idx="1"/>
          </p:nvPr>
        </p:nvSpPr>
        <p:spPr/>
        <p:txBody>
          <a:bodyPr/>
          <a:lstStyle/>
          <a:p>
            <a:r>
              <a:rPr lang="en-US" altLang="en-US" smtClean="0"/>
              <a:t>Reserve expenses are not discretionary</a:t>
            </a:r>
          </a:p>
          <a:p>
            <a:r>
              <a:rPr lang="en-US" altLang="en-US" smtClean="0"/>
              <a:t>Somebody pays them all!</a:t>
            </a:r>
          </a:p>
        </p:txBody>
      </p:sp>
      <p:sp>
        <p:nvSpPr>
          <p:cNvPr id="4" name="Rectangle 3"/>
          <p:cNvSpPr/>
          <p:nvPr/>
        </p:nvSpPr>
        <p:spPr>
          <a:xfrm>
            <a:off x="2286000" y="3352800"/>
            <a:ext cx="5486400" cy="1816100"/>
          </a:xfrm>
          <a:prstGeom prst="rect">
            <a:avLst/>
          </a:prstGeom>
        </p:spPr>
        <p:txBody>
          <a:bodyPr>
            <a:spAutoFit/>
          </a:bodyPr>
          <a:lstStyle/>
          <a:p>
            <a:pPr eaLnBrk="1" hangingPunct="1">
              <a:defRPr/>
            </a:pPr>
            <a:r>
              <a:rPr lang="en-US" sz="2800" i="1" dirty="0">
                <a:latin typeface="+mn-lt"/>
              </a:rPr>
              <a:t>“Board members in underfunded associations are </a:t>
            </a:r>
            <a:r>
              <a:rPr lang="en-US" sz="2800" i="1" u="sng" dirty="0">
                <a:latin typeface="+mn-lt"/>
              </a:rPr>
              <a:t>sitting ducks</a:t>
            </a:r>
            <a:r>
              <a:rPr lang="en-US" sz="2800" i="1" dirty="0">
                <a:latin typeface="+mn-lt"/>
              </a:rPr>
              <a:t> for lawsuits.” </a:t>
            </a:r>
          </a:p>
          <a:p>
            <a:pPr lvl="1" eaLnBrk="1" hangingPunct="1">
              <a:defRPr/>
            </a:pPr>
            <a:r>
              <a:rPr lang="en-US" sz="2800" i="1" dirty="0">
                <a:latin typeface="+mn-lt"/>
              </a:rPr>
              <a:t>- </a:t>
            </a:r>
            <a:r>
              <a:rPr lang="en-US" sz="2800" dirty="0">
                <a:latin typeface="+mn-lt"/>
              </a:rPr>
              <a:t>Anonymous Attorney</a:t>
            </a:r>
          </a:p>
        </p:txBody>
      </p:sp>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446276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7200" b="1" i="1" dirty="0" smtClean="0">
                <a:effectLst>
                  <a:outerShdw blurRad="38100" dist="38100" dir="2700000" algn="tl">
                    <a:srgbClr val="000000">
                      <a:alpha val="43137"/>
                    </a:srgbClr>
                  </a:outerShdw>
                </a:effectLst>
                <a:latin typeface="+mn-lt"/>
                <a:ea typeface="+mn-ea"/>
                <a:cs typeface="+mn-cs"/>
              </a:rPr>
              <a:t>Funding Options</a:t>
            </a:r>
            <a:endParaRPr lang="en-US" sz="11500" b="1" i="1" dirty="0" smtClean="0">
              <a:effectLst>
                <a:outerShdw blurRad="38100" dist="38100" dir="2700000" algn="tl">
                  <a:srgbClr val="000000">
                    <a:alpha val="43137"/>
                  </a:srgbClr>
                </a:outerShdw>
              </a:effectLst>
              <a:latin typeface="+mn-lt"/>
              <a:ea typeface="+mn-ea"/>
              <a:cs typeface="+mn-cs"/>
            </a:endParaRPr>
          </a:p>
        </p:txBody>
      </p:sp>
      <p:pic>
        <p:nvPicPr>
          <p:cNvPr id="3"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67331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What is the Basis?</a:t>
            </a:r>
          </a:p>
        </p:txBody>
      </p:sp>
      <p:sp>
        <p:nvSpPr>
          <p:cNvPr id="49155" name="Content Placeholder 2"/>
          <p:cNvSpPr>
            <a:spLocks noGrp="1"/>
          </p:cNvSpPr>
          <p:nvPr>
            <p:ph idx="1"/>
          </p:nvPr>
        </p:nvSpPr>
        <p:spPr/>
        <p:txBody>
          <a:bodyPr/>
          <a:lstStyle/>
          <a:p>
            <a:pPr>
              <a:defRPr/>
            </a:pPr>
            <a:r>
              <a:rPr lang="en-US" altLang="en-US" dirty="0" smtClean="0"/>
              <a:t>Cash Flow</a:t>
            </a:r>
          </a:p>
          <a:p>
            <a:pPr>
              <a:defRPr/>
            </a:pPr>
            <a:r>
              <a:rPr lang="en-US" altLang="en-US" dirty="0" smtClean="0"/>
              <a:t>Component</a:t>
            </a:r>
          </a:p>
          <a:p>
            <a:pPr>
              <a:defRPr/>
            </a:pPr>
            <a:r>
              <a:rPr lang="en-US" altLang="en-US" dirty="0" smtClean="0"/>
              <a:t>Trending toward “adequate” funding</a:t>
            </a:r>
          </a:p>
          <a:p>
            <a:pPr>
              <a:defRPr/>
            </a:pPr>
            <a:endParaRPr lang="en-US" altLang="en-US" dirty="0"/>
          </a:p>
          <a:p>
            <a:pPr marL="0" indent="0">
              <a:buFont typeface="Arial" panose="020B0604020202020204" pitchFamily="34" charset="0"/>
              <a:buNone/>
              <a:defRPr/>
            </a:pPr>
            <a:endParaRPr lang="en-US" altLang="en-US" dirty="0" smtClean="0"/>
          </a:p>
          <a:p>
            <a:pPr marL="0" indent="0" algn="ctr">
              <a:buFont typeface="Arial" panose="020B0604020202020204" pitchFamily="34" charset="0"/>
              <a:buNone/>
              <a:defRPr/>
            </a:pPr>
            <a:r>
              <a:rPr lang="en-US" altLang="en-US" i="1" dirty="0" smtClean="0"/>
              <a:t>A much debated topic… </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118626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Definitions</a:t>
            </a:r>
          </a:p>
        </p:txBody>
      </p:sp>
      <p:sp>
        <p:nvSpPr>
          <p:cNvPr id="70659" name="Content Placeholder 2"/>
          <p:cNvSpPr>
            <a:spLocks noGrp="1"/>
          </p:cNvSpPr>
          <p:nvPr>
            <p:ph idx="1"/>
          </p:nvPr>
        </p:nvSpPr>
        <p:spPr/>
        <p:txBody>
          <a:bodyPr/>
          <a:lstStyle/>
          <a:p>
            <a:r>
              <a:rPr lang="en-US" altLang="en-US" sz="2400" b="1" smtClean="0"/>
              <a:t>Cash Flow Method </a:t>
            </a:r>
            <a:r>
              <a:rPr lang="en-US" altLang="en-US" sz="2400" smtClean="0"/>
              <a:t>– A method of developing a reserve funding plan in which contributions to the </a:t>
            </a:r>
            <a:r>
              <a:rPr lang="en-US" altLang="en-US" sz="2400" b="1" smtClean="0"/>
              <a:t>reserve fund offset the variable annual expenditures</a:t>
            </a:r>
            <a:r>
              <a:rPr lang="en-US" altLang="en-US" sz="2400" smtClean="0"/>
              <a:t> from it. Different reserve funding plans are tested against the anticipated schedule of reserve expenses until the desired funding goal is achieved.   The Cash Flow method permits all of </a:t>
            </a:r>
            <a:r>
              <a:rPr lang="en-US" altLang="en-US" sz="2400" b="1" smtClean="0"/>
              <a:t>the reserve funds to be pooled </a:t>
            </a:r>
            <a:r>
              <a:rPr lang="en-US" altLang="en-US" sz="2400" smtClean="0"/>
              <a:t>such that the total available reserve balance can be used to meet the projected expenditures of any reserve component.</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986228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Definitions</a:t>
            </a:r>
          </a:p>
        </p:txBody>
      </p:sp>
      <p:sp>
        <p:nvSpPr>
          <p:cNvPr id="71683" name="Content Placeholder 2"/>
          <p:cNvSpPr>
            <a:spLocks noGrp="1"/>
          </p:cNvSpPr>
          <p:nvPr>
            <p:ph idx="1"/>
          </p:nvPr>
        </p:nvSpPr>
        <p:spPr/>
        <p:txBody>
          <a:bodyPr/>
          <a:lstStyle/>
          <a:p>
            <a:r>
              <a:rPr lang="en-US" altLang="en-US" sz="2300" b="1" smtClean="0"/>
              <a:t>Component Method – </a:t>
            </a:r>
            <a:r>
              <a:rPr lang="en-US" altLang="en-US" sz="2300" smtClean="0"/>
              <a:t>A method of developing a reserve funding plan in which the </a:t>
            </a:r>
            <a:r>
              <a:rPr lang="en-US" altLang="en-US" sz="2300" b="1" smtClean="0"/>
              <a:t>total contribution is based on the sum of contributions for individual components</a:t>
            </a:r>
            <a:r>
              <a:rPr lang="en-US" altLang="en-US" sz="2300" smtClean="0"/>
              <a:t>.  The Component Method, often called the Straight-Line method, provides for the independent funding of each common element.  That is, the reserves for each component, or type of component, are calculated separately and funded independently of other components.  </a:t>
            </a:r>
            <a:r>
              <a:rPr lang="en-US" altLang="en-US" sz="2300" b="1" smtClean="0"/>
              <a:t>With this method there is no pooling of reserve funds </a:t>
            </a:r>
            <a:r>
              <a:rPr lang="en-US" altLang="en-US" sz="2300" smtClean="0"/>
              <a:t>and each component has to maintain its own reserve balance.</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55988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Definitions</a:t>
            </a:r>
          </a:p>
        </p:txBody>
      </p:sp>
      <p:sp>
        <p:nvSpPr>
          <p:cNvPr id="72707" name="Content Placeholder 2"/>
          <p:cNvSpPr>
            <a:spLocks noGrp="1"/>
          </p:cNvSpPr>
          <p:nvPr>
            <p:ph idx="1"/>
          </p:nvPr>
        </p:nvSpPr>
        <p:spPr/>
        <p:txBody>
          <a:bodyPr/>
          <a:lstStyle/>
          <a:p>
            <a:r>
              <a:rPr lang="en-US" altLang="en-US" sz="2400" b="1" smtClean="0"/>
              <a:t>Fully Funded Balance (Total Accrued Depreciation) </a:t>
            </a:r>
            <a:r>
              <a:rPr lang="en-US" altLang="en-US" sz="2400" smtClean="0"/>
              <a:t>- An indicator against which Actual (or projected) Reserve balance can be compared. </a:t>
            </a:r>
            <a:r>
              <a:rPr lang="en-US" altLang="en-US" sz="2400" b="1" smtClean="0"/>
              <a:t>The Reserve balance that is in direct proportion to the fraction of life “used up” </a:t>
            </a:r>
            <a:r>
              <a:rPr lang="en-US" altLang="en-US" sz="2400" smtClean="0"/>
              <a:t>of the current Repair or Replacement cost. This number is calculated for each component, and then summed together for an association total.  The method of calculating the Fully Funded Balance is identical to that employed in the Component Method. </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4110539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Definitions</a:t>
            </a:r>
          </a:p>
        </p:txBody>
      </p:sp>
      <p:sp>
        <p:nvSpPr>
          <p:cNvPr id="73731" name="Content Placeholder 2"/>
          <p:cNvSpPr>
            <a:spLocks noGrp="1"/>
          </p:cNvSpPr>
          <p:nvPr>
            <p:ph idx="1"/>
          </p:nvPr>
        </p:nvSpPr>
        <p:spPr/>
        <p:txBody>
          <a:bodyPr/>
          <a:lstStyle/>
          <a:p>
            <a:r>
              <a:rPr lang="en-US" altLang="en-US" sz="2800" b="1" smtClean="0"/>
              <a:t>Funding Goals - </a:t>
            </a:r>
            <a:r>
              <a:rPr lang="en-US" altLang="en-US" sz="2800" smtClean="0"/>
              <a:t>Independent of methodology utilized, the following are common terms for funding plan goals:</a:t>
            </a:r>
          </a:p>
          <a:p>
            <a:pPr lvl="1"/>
            <a:r>
              <a:rPr lang="en-US" altLang="en-US" sz="2400" b="1" i="1" smtClean="0"/>
              <a:t>Baseline Funding </a:t>
            </a:r>
            <a:r>
              <a:rPr lang="en-US" altLang="en-US" sz="2400" i="1" smtClean="0"/>
              <a:t>– usually keep fund balance above zero</a:t>
            </a:r>
          </a:p>
          <a:p>
            <a:pPr lvl="1"/>
            <a:r>
              <a:rPr lang="en-US" altLang="en-US" sz="2400" b="1" i="1" smtClean="0"/>
              <a:t>Component Full Funding </a:t>
            </a:r>
            <a:r>
              <a:rPr lang="en-US" altLang="en-US" sz="2400" i="1" smtClean="0"/>
              <a:t>– another term for 100% fully funded using Component Method</a:t>
            </a:r>
            <a:endParaRPr lang="en-US" altLang="en-US" sz="2400"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75109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Objectives for Today</a:t>
            </a:r>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6600" y="5181600"/>
            <a:ext cx="1924396" cy="931025"/>
          </a:xfrm>
          <a:prstGeom prst="rect">
            <a:avLst/>
          </a:prstGeom>
        </p:spPr>
      </p:pic>
      <p:sp>
        <p:nvSpPr>
          <p:cNvPr id="4" name="TextBox 3"/>
          <p:cNvSpPr txBox="1"/>
          <p:nvPr/>
        </p:nvSpPr>
        <p:spPr>
          <a:xfrm flipH="1">
            <a:off x="914400" y="1752600"/>
            <a:ext cx="7772400" cy="1815882"/>
          </a:xfrm>
          <a:prstGeom prst="rect">
            <a:avLst/>
          </a:prstGeom>
          <a:noFill/>
        </p:spPr>
        <p:txBody>
          <a:bodyPr wrap="square" rtlCol="0">
            <a:spAutoFit/>
          </a:bodyPr>
          <a:lstStyle/>
          <a:p>
            <a:pPr marL="285750" lvl="0" indent="-285750">
              <a:buFont typeface="Arial" panose="020B0604020202020204" pitchFamily="34" charset="0"/>
              <a:buChar char="•"/>
            </a:pPr>
            <a:r>
              <a:rPr lang="en-US" sz="2800" dirty="0" smtClean="0"/>
              <a:t>Current </a:t>
            </a:r>
            <a:r>
              <a:rPr lang="en-US" sz="2800" dirty="0"/>
              <a:t>trends in </a:t>
            </a:r>
            <a:r>
              <a:rPr lang="en-US" sz="2800" dirty="0" smtClean="0"/>
              <a:t>Transition Studies</a:t>
            </a:r>
          </a:p>
          <a:p>
            <a:pPr marL="742950" lvl="1" indent="-285750">
              <a:buFont typeface="Arial" panose="020B0604020202020204" pitchFamily="34" charset="0"/>
              <a:buChar char="•"/>
            </a:pPr>
            <a:r>
              <a:rPr lang="en-US" sz="2800" dirty="0" smtClean="0"/>
              <a:t>Becoming more adversarial </a:t>
            </a:r>
            <a:endParaRPr lang="en-US" sz="2800" dirty="0"/>
          </a:p>
          <a:p>
            <a:pPr lvl="0"/>
            <a:endParaRPr lang="en-US" sz="2800" dirty="0"/>
          </a:p>
          <a:p>
            <a:endParaRPr lang="en-US" sz="2800" dirty="0"/>
          </a:p>
        </p:txBody>
      </p:sp>
    </p:spTree>
    <p:extLst>
      <p:ext uri="{BB962C8B-B14F-4D97-AF65-F5344CB8AC3E}">
        <p14:creationId xmlns:p14="http://schemas.microsoft.com/office/powerpoint/2010/main" val="3128382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Definitions</a:t>
            </a:r>
          </a:p>
        </p:txBody>
      </p:sp>
      <p:sp>
        <p:nvSpPr>
          <p:cNvPr id="74755" name="Content Placeholder 2"/>
          <p:cNvSpPr>
            <a:spLocks noGrp="1"/>
          </p:cNvSpPr>
          <p:nvPr>
            <p:ph idx="1"/>
          </p:nvPr>
        </p:nvSpPr>
        <p:spPr/>
        <p:txBody>
          <a:bodyPr/>
          <a:lstStyle/>
          <a:p>
            <a:r>
              <a:rPr lang="en-US" altLang="en-US" sz="2800" b="1" smtClean="0"/>
              <a:t>Funding Goals - </a:t>
            </a:r>
            <a:r>
              <a:rPr lang="en-US" altLang="en-US" sz="2800" smtClean="0"/>
              <a:t>Independent of methodology utilized, the following are common terms for funding plan goals:</a:t>
            </a:r>
            <a:endParaRPr lang="en-US" altLang="en-US" sz="2400" smtClean="0"/>
          </a:p>
          <a:p>
            <a:pPr lvl="1"/>
            <a:r>
              <a:rPr lang="en-US" altLang="en-US" sz="2400" b="1" i="1" smtClean="0"/>
              <a:t>Statutory Funding </a:t>
            </a:r>
            <a:r>
              <a:rPr lang="en-US" altLang="en-US" sz="2400" i="1" smtClean="0"/>
              <a:t>– as may be required by state</a:t>
            </a:r>
          </a:p>
          <a:p>
            <a:pPr lvl="1"/>
            <a:r>
              <a:rPr lang="en-US" altLang="en-US" sz="2400" b="1" i="1" smtClean="0"/>
              <a:t>Threshold Funding</a:t>
            </a:r>
            <a:r>
              <a:rPr lang="en-US" altLang="en-US" sz="2400" i="1" smtClean="0"/>
              <a:t> – minimum balance, determined by Association</a:t>
            </a:r>
            <a:endParaRPr lang="en-US" altLang="en-US" sz="4800" b="1"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838809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z="4000" smtClean="0"/>
              <a:t>Reserve Component “Four-part test”</a:t>
            </a:r>
          </a:p>
        </p:txBody>
      </p:sp>
      <p:sp>
        <p:nvSpPr>
          <p:cNvPr id="75779" name="Content Placeholder 2"/>
          <p:cNvSpPr>
            <a:spLocks noGrp="1"/>
          </p:cNvSpPr>
          <p:nvPr>
            <p:ph idx="1"/>
          </p:nvPr>
        </p:nvSpPr>
        <p:spPr/>
        <p:txBody>
          <a:bodyPr/>
          <a:lstStyle/>
          <a:p>
            <a:r>
              <a:rPr lang="en-US" altLang="en-US" smtClean="0"/>
              <a:t>Common area responsibility</a:t>
            </a:r>
          </a:p>
          <a:p>
            <a:r>
              <a:rPr lang="en-US" altLang="en-US" smtClean="0"/>
              <a:t>Limited useful life</a:t>
            </a:r>
          </a:p>
          <a:p>
            <a:r>
              <a:rPr lang="en-US" altLang="en-US" smtClean="0"/>
              <a:t>Predictable remaining life</a:t>
            </a:r>
          </a:p>
          <a:p>
            <a:r>
              <a:rPr lang="en-US" altLang="en-US" smtClean="0"/>
              <a:t>Above a minimum cost</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51128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Cash Flow Funding</a:t>
            </a:r>
          </a:p>
        </p:txBody>
      </p:sp>
      <p:graphicFrame>
        <p:nvGraphicFramePr>
          <p:cNvPr id="4" name="Content Placeholder 3"/>
          <p:cNvGraphicFramePr>
            <a:graphicFrameLocks noGrp="1"/>
          </p:cNvGraphicFramePr>
          <p:nvPr>
            <p:ph idx="1"/>
          </p:nvPr>
        </p:nvGraphicFramePr>
        <p:xfrm>
          <a:off x="381000" y="1600200"/>
          <a:ext cx="8229599" cy="3063892"/>
        </p:xfrm>
        <a:graphic>
          <a:graphicData uri="http://schemas.openxmlformats.org/drawingml/2006/table">
            <a:tbl>
              <a:tblPr>
                <a:tableStyleId>{69CF1AB2-1976-4502-BF36-3FF5EA218861}</a:tableStyleId>
              </a:tblPr>
              <a:tblGrid>
                <a:gridCol w="1380119">
                  <a:extLst>
                    <a:ext uri="{9D8B030D-6E8A-4147-A177-3AD203B41FA5}">
                      <a16:colId xmlns:a16="http://schemas.microsoft.com/office/drawing/2014/main" val="20000"/>
                    </a:ext>
                  </a:extLst>
                </a:gridCol>
                <a:gridCol w="684948">
                  <a:extLst>
                    <a:ext uri="{9D8B030D-6E8A-4147-A177-3AD203B41FA5}">
                      <a16:colId xmlns:a16="http://schemas.microsoft.com/office/drawing/2014/main" val="20001"/>
                    </a:ext>
                  </a:extLst>
                </a:gridCol>
                <a:gridCol w="684948">
                  <a:extLst>
                    <a:ext uri="{9D8B030D-6E8A-4147-A177-3AD203B41FA5}">
                      <a16:colId xmlns:a16="http://schemas.microsoft.com/office/drawing/2014/main" val="20002"/>
                    </a:ext>
                  </a:extLst>
                </a:gridCol>
                <a:gridCol w="684948">
                  <a:extLst>
                    <a:ext uri="{9D8B030D-6E8A-4147-A177-3AD203B41FA5}">
                      <a16:colId xmlns:a16="http://schemas.microsoft.com/office/drawing/2014/main" val="20003"/>
                    </a:ext>
                  </a:extLst>
                </a:gridCol>
                <a:gridCol w="684948">
                  <a:extLst>
                    <a:ext uri="{9D8B030D-6E8A-4147-A177-3AD203B41FA5}">
                      <a16:colId xmlns:a16="http://schemas.microsoft.com/office/drawing/2014/main" val="20004"/>
                    </a:ext>
                  </a:extLst>
                </a:gridCol>
                <a:gridCol w="684948">
                  <a:extLst>
                    <a:ext uri="{9D8B030D-6E8A-4147-A177-3AD203B41FA5}">
                      <a16:colId xmlns:a16="http://schemas.microsoft.com/office/drawing/2014/main" val="20005"/>
                    </a:ext>
                  </a:extLst>
                </a:gridCol>
                <a:gridCol w="684948">
                  <a:extLst>
                    <a:ext uri="{9D8B030D-6E8A-4147-A177-3AD203B41FA5}">
                      <a16:colId xmlns:a16="http://schemas.microsoft.com/office/drawing/2014/main" val="20006"/>
                    </a:ext>
                  </a:extLst>
                </a:gridCol>
                <a:gridCol w="684948">
                  <a:extLst>
                    <a:ext uri="{9D8B030D-6E8A-4147-A177-3AD203B41FA5}">
                      <a16:colId xmlns:a16="http://schemas.microsoft.com/office/drawing/2014/main" val="20007"/>
                    </a:ext>
                  </a:extLst>
                </a:gridCol>
                <a:gridCol w="684948">
                  <a:extLst>
                    <a:ext uri="{9D8B030D-6E8A-4147-A177-3AD203B41FA5}">
                      <a16:colId xmlns:a16="http://schemas.microsoft.com/office/drawing/2014/main" val="20008"/>
                    </a:ext>
                  </a:extLst>
                </a:gridCol>
                <a:gridCol w="684948">
                  <a:extLst>
                    <a:ext uri="{9D8B030D-6E8A-4147-A177-3AD203B41FA5}">
                      <a16:colId xmlns:a16="http://schemas.microsoft.com/office/drawing/2014/main" val="20009"/>
                    </a:ext>
                  </a:extLst>
                </a:gridCol>
                <a:gridCol w="684948">
                  <a:extLst>
                    <a:ext uri="{9D8B030D-6E8A-4147-A177-3AD203B41FA5}">
                      <a16:colId xmlns:a16="http://schemas.microsoft.com/office/drawing/2014/main" val="20010"/>
                    </a:ext>
                  </a:extLst>
                </a:gridCol>
              </a:tblGrid>
              <a:tr h="373424">
                <a:tc>
                  <a:txBody>
                    <a:bodyPr/>
                    <a:lstStyle/>
                    <a:p>
                      <a:pPr algn="l" fontAlgn="b"/>
                      <a:r>
                        <a:rPr lang="en-US" sz="1200" b="1" u="none" strike="noStrike" dirty="0" smtClean="0"/>
                        <a:t>Item</a:t>
                      </a:r>
                      <a:endParaRPr lang="en-US" sz="1200" b="1" i="0" u="none" strike="noStrike" dirty="0">
                        <a:latin typeface="Arial"/>
                      </a:endParaRPr>
                    </a:p>
                  </a:txBody>
                  <a:tcPr marL="7667" marR="7667" marT="7667" marB="0" anchor="b"/>
                </a:tc>
                <a:tc>
                  <a:txBody>
                    <a:bodyPr/>
                    <a:lstStyle/>
                    <a:p>
                      <a:pPr algn="r" fontAlgn="b"/>
                      <a:r>
                        <a:rPr lang="en-US" sz="1200" b="1" u="none" strike="noStrike" dirty="0"/>
                        <a:t> </a:t>
                      </a:r>
                      <a:endParaRPr lang="en-US" sz="1200" b="1" i="0" u="none" strike="noStrike" dirty="0">
                        <a:latin typeface="Arial"/>
                      </a:endParaRPr>
                    </a:p>
                  </a:txBody>
                  <a:tcPr marL="7667" marR="7667" marT="7667" marB="0" anchor="b"/>
                </a:tc>
                <a:tc>
                  <a:txBody>
                    <a:bodyPr/>
                    <a:lstStyle/>
                    <a:p>
                      <a:pPr algn="r" fontAlgn="b"/>
                      <a:r>
                        <a:rPr lang="en-US" sz="1200" b="1" u="none" strike="noStrike"/>
                        <a:t>1</a:t>
                      </a:r>
                      <a:endParaRPr lang="en-US" sz="1200" b="1" i="0" u="none" strike="noStrike">
                        <a:latin typeface="Arial"/>
                      </a:endParaRPr>
                    </a:p>
                  </a:txBody>
                  <a:tcPr marL="7667" marR="7667" marT="7667" marB="0" anchor="b"/>
                </a:tc>
                <a:tc>
                  <a:txBody>
                    <a:bodyPr/>
                    <a:lstStyle/>
                    <a:p>
                      <a:pPr algn="r" fontAlgn="b"/>
                      <a:r>
                        <a:rPr lang="en-US" sz="1200" b="1" u="none" strike="noStrike"/>
                        <a:t>2</a:t>
                      </a:r>
                      <a:endParaRPr lang="en-US" sz="1200" b="1" i="0" u="none" strike="noStrike">
                        <a:latin typeface="Arial"/>
                      </a:endParaRPr>
                    </a:p>
                  </a:txBody>
                  <a:tcPr marL="7667" marR="7667" marT="7667" marB="0" anchor="b"/>
                </a:tc>
                <a:tc>
                  <a:txBody>
                    <a:bodyPr/>
                    <a:lstStyle/>
                    <a:p>
                      <a:pPr algn="r" fontAlgn="b"/>
                      <a:r>
                        <a:rPr lang="en-US" sz="1200" b="1" u="none" strike="noStrike"/>
                        <a:t>3</a:t>
                      </a:r>
                      <a:endParaRPr lang="en-US" sz="1200" b="1" i="0" u="none" strike="noStrike">
                        <a:latin typeface="Arial"/>
                      </a:endParaRPr>
                    </a:p>
                  </a:txBody>
                  <a:tcPr marL="7667" marR="7667" marT="7667" marB="0" anchor="b"/>
                </a:tc>
                <a:tc>
                  <a:txBody>
                    <a:bodyPr/>
                    <a:lstStyle/>
                    <a:p>
                      <a:pPr algn="r" fontAlgn="b"/>
                      <a:r>
                        <a:rPr lang="en-US" sz="1200" b="1" u="none" strike="noStrike"/>
                        <a:t>4</a:t>
                      </a:r>
                      <a:endParaRPr lang="en-US" sz="1200" b="1" i="0" u="none" strike="noStrike">
                        <a:latin typeface="Arial"/>
                      </a:endParaRPr>
                    </a:p>
                  </a:txBody>
                  <a:tcPr marL="7667" marR="7667" marT="7667" marB="0" anchor="b"/>
                </a:tc>
                <a:tc>
                  <a:txBody>
                    <a:bodyPr/>
                    <a:lstStyle/>
                    <a:p>
                      <a:pPr algn="r" fontAlgn="b"/>
                      <a:r>
                        <a:rPr lang="en-US" sz="1200" b="1" u="none" strike="noStrike"/>
                        <a:t>5</a:t>
                      </a:r>
                      <a:endParaRPr lang="en-US" sz="1200" b="1" i="0" u="none" strike="noStrike">
                        <a:latin typeface="Arial"/>
                      </a:endParaRPr>
                    </a:p>
                  </a:txBody>
                  <a:tcPr marL="7667" marR="7667" marT="7667" marB="0" anchor="b"/>
                </a:tc>
                <a:tc>
                  <a:txBody>
                    <a:bodyPr/>
                    <a:lstStyle/>
                    <a:p>
                      <a:pPr algn="r" fontAlgn="b"/>
                      <a:r>
                        <a:rPr lang="en-US" sz="1200" b="1" u="none" strike="noStrike"/>
                        <a:t>6</a:t>
                      </a:r>
                      <a:endParaRPr lang="en-US" sz="1200" b="1" i="0" u="none" strike="noStrike">
                        <a:latin typeface="Arial"/>
                      </a:endParaRPr>
                    </a:p>
                  </a:txBody>
                  <a:tcPr marL="7667" marR="7667" marT="7667" marB="0" anchor="b"/>
                </a:tc>
                <a:tc>
                  <a:txBody>
                    <a:bodyPr/>
                    <a:lstStyle/>
                    <a:p>
                      <a:pPr algn="r" fontAlgn="b"/>
                      <a:r>
                        <a:rPr lang="en-US" sz="1200" b="1" u="none" strike="noStrike"/>
                        <a:t>7</a:t>
                      </a:r>
                      <a:endParaRPr lang="en-US" sz="1200" b="1" i="0" u="none" strike="noStrike">
                        <a:latin typeface="Arial"/>
                      </a:endParaRPr>
                    </a:p>
                  </a:txBody>
                  <a:tcPr marL="7667" marR="7667" marT="7667" marB="0" anchor="b"/>
                </a:tc>
                <a:tc>
                  <a:txBody>
                    <a:bodyPr/>
                    <a:lstStyle/>
                    <a:p>
                      <a:pPr algn="r" fontAlgn="b"/>
                      <a:r>
                        <a:rPr lang="en-US" sz="1200" b="1" u="none" strike="noStrike"/>
                        <a:t>&gt;&gt;&gt;&gt;&gt;&gt;&gt;</a:t>
                      </a:r>
                      <a:endParaRPr lang="en-US" sz="1200" b="1" i="0" u="none" strike="noStrike">
                        <a:latin typeface="Arial"/>
                      </a:endParaRPr>
                    </a:p>
                  </a:txBody>
                  <a:tcPr marL="7667" marR="7667" marT="7667" marB="0" anchor="b"/>
                </a:tc>
                <a:tc>
                  <a:txBody>
                    <a:bodyPr/>
                    <a:lstStyle/>
                    <a:p>
                      <a:pPr algn="r" fontAlgn="b"/>
                      <a:r>
                        <a:rPr lang="en-US" sz="1200" b="1" u="none" strike="noStrike" dirty="0"/>
                        <a:t>                18 </a:t>
                      </a:r>
                      <a:endParaRPr lang="en-US" sz="1200" b="1" i="0" u="none" strike="noStrike" dirty="0">
                        <a:latin typeface="Arial"/>
                      </a:endParaRPr>
                    </a:p>
                  </a:txBody>
                  <a:tcPr marL="7667" marR="7667" marT="7667" marB="0" anchor="b"/>
                </a:tc>
                <a:extLst>
                  <a:ext uri="{0D108BD9-81ED-4DB2-BD59-A6C34878D82A}">
                    <a16:rowId xmlns:a16="http://schemas.microsoft.com/office/drawing/2014/main" val="10000"/>
                  </a:ext>
                </a:extLst>
              </a:tr>
              <a:tr h="160066">
                <a:tc>
                  <a:txBody>
                    <a:bodyPr/>
                    <a:lstStyle/>
                    <a:p>
                      <a:pPr algn="l" fontAlgn="b"/>
                      <a:r>
                        <a:rPr lang="en-US" sz="1000" u="none" strike="noStrike" dirty="0" smtClean="0"/>
                        <a:t>Pool </a:t>
                      </a:r>
                      <a:r>
                        <a:rPr lang="en-US" sz="1000" u="none" strike="noStrike" dirty="0"/>
                        <a:t>furniture</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4,600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extLst>
                  <a:ext uri="{0D108BD9-81ED-4DB2-BD59-A6C34878D82A}">
                    <a16:rowId xmlns:a16="http://schemas.microsoft.com/office/drawing/2014/main" val="10001"/>
                  </a:ext>
                </a:extLst>
              </a:tr>
              <a:tr h="160066">
                <a:tc>
                  <a:txBody>
                    <a:bodyPr/>
                    <a:lstStyle/>
                    <a:p>
                      <a:pPr algn="l" fontAlgn="b"/>
                      <a:r>
                        <a:rPr lang="en-US" sz="1000" u="none" strike="noStrike" dirty="0" smtClean="0"/>
                        <a:t>Pool </a:t>
                      </a:r>
                      <a:r>
                        <a:rPr lang="en-US" sz="1000" u="none" strike="noStrike" dirty="0"/>
                        <a:t>resurface</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10,000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extLst>
                  <a:ext uri="{0D108BD9-81ED-4DB2-BD59-A6C34878D82A}">
                    <a16:rowId xmlns:a16="http://schemas.microsoft.com/office/drawing/2014/main" val="10002"/>
                  </a:ext>
                </a:extLst>
              </a:tr>
              <a:tr h="160066">
                <a:tc>
                  <a:txBody>
                    <a:bodyPr/>
                    <a:lstStyle/>
                    <a:p>
                      <a:pPr algn="l" fontAlgn="b"/>
                      <a:r>
                        <a:rPr lang="en-US" sz="1000" u="none" strike="noStrike" dirty="0" smtClean="0"/>
                        <a:t>Roof </a:t>
                      </a:r>
                      <a:r>
                        <a:rPr lang="en-US" sz="1000" u="none" strike="noStrike" dirty="0"/>
                        <a:t>replace</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80,000 </a:t>
                      </a:r>
                      <a:endParaRPr lang="en-US" sz="1000" b="0" i="0" u="none" strike="noStrike">
                        <a:latin typeface="Arial"/>
                      </a:endParaRPr>
                    </a:p>
                  </a:txBody>
                  <a:tcPr marL="7667" marR="7667" marT="7667" marB="0" anchor="b"/>
                </a:tc>
                <a:extLst>
                  <a:ext uri="{0D108BD9-81ED-4DB2-BD59-A6C34878D82A}">
                    <a16:rowId xmlns:a16="http://schemas.microsoft.com/office/drawing/2014/main" val="10003"/>
                  </a:ext>
                </a:extLst>
              </a:tr>
              <a:tr h="160066">
                <a:tc>
                  <a:txBody>
                    <a:bodyPr/>
                    <a:lstStyle/>
                    <a:p>
                      <a:pPr algn="l" fontAlgn="b"/>
                      <a:r>
                        <a:rPr lang="en-US" sz="1000" u="none" strike="noStrike" dirty="0"/>
                        <a:t>Asphalt </a:t>
                      </a:r>
                      <a:r>
                        <a:rPr lang="en-US" sz="1000" u="none" strike="noStrike" dirty="0" smtClean="0"/>
                        <a:t>– </a:t>
                      </a:r>
                      <a:r>
                        <a:rPr lang="en-US" sz="1000" u="none" strike="noStrike" dirty="0"/>
                        <a:t>seal</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5,000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extLst>
                  <a:ext uri="{0D108BD9-81ED-4DB2-BD59-A6C34878D82A}">
                    <a16:rowId xmlns:a16="http://schemas.microsoft.com/office/drawing/2014/main" val="10004"/>
                  </a:ext>
                </a:extLst>
              </a:tr>
              <a:tr h="160066">
                <a:tc>
                  <a:txBody>
                    <a:bodyPr/>
                    <a:lstStyle/>
                    <a:p>
                      <a:pPr algn="l" fontAlgn="b"/>
                      <a:r>
                        <a:rPr lang="en-US" sz="1000" u="none" strike="noStrike" dirty="0" smtClean="0"/>
                        <a:t>Asphalt – </a:t>
                      </a:r>
                      <a:r>
                        <a:rPr lang="en-US" sz="1000" u="none" strike="noStrike" dirty="0"/>
                        <a:t>resurface</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25,000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extLst>
                  <a:ext uri="{0D108BD9-81ED-4DB2-BD59-A6C34878D82A}">
                    <a16:rowId xmlns:a16="http://schemas.microsoft.com/office/drawing/2014/main" val="10005"/>
                  </a:ext>
                </a:extLst>
              </a:tr>
              <a:tr h="160066">
                <a:tc>
                  <a:txBody>
                    <a:bodyPr/>
                    <a:lstStyle/>
                    <a:p>
                      <a:pPr algn="l" fontAlgn="b"/>
                      <a:r>
                        <a:rPr lang="en-US" sz="1000" u="none" strike="noStrike" dirty="0" smtClean="0"/>
                        <a:t>Building – </a:t>
                      </a:r>
                      <a:r>
                        <a:rPr lang="en-US" sz="1000" u="none" strike="noStrike" dirty="0"/>
                        <a:t>repaint</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50,000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extLst>
                  <a:ext uri="{0D108BD9-81ED-4DB2-BD59-A6C34878D82A}">
                    <a16:rowId xmlns:a16="http://schemas.microsoft.com/office/drawing/2014/main" val="10006"/>
                  </a:ext>
                </a:extLst>
              </a:tr>
              <a:tr h="160066">
                <a:tc>
                  <a:txBody>
                    <a:bodyPr/>
                    <a:lstStyle/>
                    <a:p>
                      <a:pPr algn="l" fontAlgn="b"/>
                      <a:r>
                        <a:rPr lang="en-US" sz="1000" u="none" strike="noStrike" dirty="0" smtClean="0"/>
                        <a:t>Elevator – </a:t>
                      </a:r>
                      <a:r>
                        <a:rPr lang="en-US" sz="1000" u="none" strike="noStrike" dirty="0"/>
                        <a:t>modernize</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80,000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extLst>
                  <a:ext uri="{0D108BD9-81ED-4DB2-BD59-A6C34878D82A}">
                    <a16:rowId xmlns:a16="http://schemas.microsoft.com/office/drawing/2014/main" val="10007"/>
                  </a:ext>
                </a:extLst>
              </a:tr>
              <a:tr h="160066">
                <a:tc>
                  <a:txBody>
                    <a:bodyPr/>
                    <a:lstStyle/>
                    <a:p>
                      <a:pPr algn="l" fontAlgn="b"/>
                      <a:r>
                        <a:rPr lang="en-US" sz="1000" u="none" strike="noStrike" dirty="0" smtClean="0"/>
                        <a:t>Hallways – </a:t>
                      </a:r>
                      <a:r>
                        <a:rPr lang="en-US" sz="1000" u="none" strike="noStrike" dirty="0"/>
                        <a:t>refurbish</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24,000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extLst>
                  <a:ext uri="{0D108BD9-81ED-4DB2-BD59-A6C34878D82A}">
                    <a16:rowId xmlns:a16="http://schemas.microsoft.com/office/drawing/2014/main" val="10008"/>
                  </a:ext>
                </a:extLst>
              </a:tr>
              <a:tr h="160066">
                <a:tc>
                  <a:txBody>
                    <a:bodyPr/>
                    <a:lstStyle/>
                    <a:p>
                      <a:pPr algn="l" fontAlgn="b"/>
                      <a:r>
                        <a:rPr lang="en-US" sz="1000" u="none" strike="noStrike" dirty="0"/>
                        <a:t> </a:t>
                      </a:r>
                      <a:endParaRPr lang="en-US" sz="1000" b="0" i="0" u="none" strike="noStrike" dirty="0">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tc>
                  <a:txBody>
                    <a:bodyPr/>
                    <a:lstStyle/>
                    <a:p>
                      <a:pPr algn="r" fontAlgn="b"/>
                      <a:r>
                        <a:rPr lang="en-US" sz="1000" u="none" strike="noStrike"/>
                        <a:t> </a:t>
                      </a:r>
                      <a:endParaRPr lang="en-US" sz="1000" b="0" i="0" u="none" strike="noStrike">
                        <a:latin typeface="Arial"/>
                      </a:endParaRPr>
                    </a:p>
                  </a:txBody>
                  <a:tcPr marL="7667" marR="7667" marT="7667" marB="0" anchor="b"/>
                </a:tc>
                <a:extLst>
                  <a:ext uri="{0D108BD9-81ED-4DB2-BD59-A6C34878D82A}">
                    <a16:rowId xmlns:a16="http://schemas.microsoft.com/office/drawing/2014/main" val="10009"/>
                  </a:ext>
                </a:extLst>
              </a:tr>
              <a:tr h="312465">
                <a:tc>
                  <a:txBody>
                    <a:bodyPr/>
                    <a:lstStyle/>
                    <a:p>
                      <a:pPr algn="l" fontAlgn="b"/>
                      <a:r>
                        <a:rPr lang="en-US" sz="1000" b="1" u="none" strike="noStrike" dirty="0" smtClean="0"/>
                        <a:t>Annual Totals</a:t>
                      </a:r>
                      <a:endParaRPr lang="en-US" sz="1000" b="1" i="0" u="none" strike="noStrike" dirty="0">
                        <a:latin typeface="Arial"/>
                      </a:endParaRPr>
                    </a:p>
                  </a:txBody>
                  <a:tcPr marL="7667" marR="7667" marT="7667" marB="0" anchor="b"/>
                </a:tc>
                <a:tc>
                  <a:txBody>
                    <a:bodyPr/>
                    <a:lstStyle/>
                    <a:p>
                      <a:pPr algn="r" fontAlgn="b"/>
                      <a:r>
                        <a:rPr lang="en-US" sz="1000" b="1" u="none" strike="noStrike" dirty="0"/>
                        <a:t> </a:t>
                      </a:r>
                      <a:endParaRPr lang="en-US" sz="1000" b="1" i="0" u="none" strike="noStrike" dirty="0">
                        <a:latin typeface="Arial"/>
                      </a:endParaRPr>
                    </a:p>
                  </a:txBody>
                  <a:tcPr marL="7667" marR="7667" marT="7667" marB="0" anchor="b"/>
                </a:tc>
                <a:tc>
                  <a:txBody>
                    <a:bodyPr/>
                    <a:lstStyle/>
                    <a:p>
                      <a:pPr algn="r" fontAlgn="b"/>
                      <a:r>
                        <a:rPr lang="en-US" sz="1000" b="1" u="none" strike="noStrike" dirty="0"/>
                        <a:t>            4,600 </a:t>
                      </a:r>
                      <a:endParaRPr lang="en-US" sz="1000" b="1" i="0" u="none" strike="noStrike" dirty="0">
                        <a:latin typeface="Arial"/>
                      </a:endParaRPr>
                    </a:p>
                  </a:txBody>
                  <a:tcPr marL="7667" marR="7667" marT="7667" marB="0" anchor="b"/>
                </a:tc>
                <a:tc>
                  <a:txBody>
                    <a:bodyPr/>
                    <a:lstStyle/>
                    <a:p>
                      <a:pPr algn="r" fontAlgn="b"/>
                      <a:r>
                        <a:rPr lang="en-US" sz="1000" b="1" u="none" strike="noStrike" dirty="0"/>
                        <a:t>          50,000 </a:t>
                      </a:r>
                      <a:endParaRPr lang="en-US" sz="1000" b="1" i="0" u="none" strike="noStrike" dirty="0">
                        <a:latin typeface="Arial"/>
                      </a:endParaRPr>
                    </a:p>
                  </a:txBody>
                  <a:tcPr marL="7667" marR="7667" marT="7667" marB="0" anchor="b"/>
                </a:tc>
                <a:tc>
                  <a:txBody>
                    <a:bodyPr/>
                    <a:lstStyle/>
                    <a:p>
                      <a:pPr algn="r" fontAlgn="b"/>
                      <a:r>
                        <a:rPr lang="en-US" sz="1000" b="1" u="none" strike="noStrike" dirty="0"/>
                        <a:t>          30,000 </a:t>
                      </a:r>
                      <a:endParaRPr lang="en-US" sz="1000" b="1" i="0" u="none" strike="noStrike" dirty="0">
                        <a:latin typeface="Arial"/>
                      </a:endParaRPr>
                    </a:p>
                  </a:txBody>
                  <a:tcPr marL="7667" marR="7667" marT="7667" marB="0" anchor="b"/>
                </a:tc>
                <a:tc>
                  <a:txBody>
                    <a:bodyPr/>
                    <a:lstStyle/>
                    <a:p>
                      <a:pPr algn="r" fontAlgn="b"/>
                      <a:r>
                        <a:rPr lang="en-US" sz="1000" b="1" u="none" strike="noStrike" dirty="0"/>
                        <a:t>                 -   </a:t>
                      </a:r>
                      <a:endParaRPr lang="en-US" sz="1000" b="1" i="0" u="none" strike="noStrike" dirty="0">
                        <a:latin typeface="Arial"/>
                      </a:endParaRPr>
                    </a:p>
                  </a:txBody>
                  <a:tcPr marL="7667" marR="7667" marT="7667" marB="0" anchor="b"/>
                </a:tc>
                <a:tc>
                  <a:txBody>
                    <a:bodyPr/>
                    <a:lstStyle/>
                    <a:p>
                      <a:pPr algn="r" fontAlgn="b"/>
                      <a:r>
                        <a:rPr lang="en-US" sz="1000" b="1" u="none" strike="noStrike" dirty="0"/>
                        <a:t>                 -   </a:t>
                      </a:r>
                      <a:endParaRPr lang="en-US" sz="1000" b="1" i="0" u="none" strike="noStrike" dirty="0">
                        <a:latin typeface="Arial"/>
                      </a:endParaRPr>
                    </a:p>
                  </a:txBody>
                  <a:tcPr marL="7667" marR="7667" marT="7667" marB="0" anchor="b"/>
                </a:tc>
                <a:tc>
                  <a:txBody>
                    <a:bodyPr/>
                    <a:lstStyle/>
                    <a:p>
                      <a:pPr algn="r" fontAlgn="b"/>
                      <a:r>
                        <a:rPr lang="en-US" sz="1000" b="1" u="none" strike="noStrike" dirty="0"/>
                        <a:t>          90,000 </a:t>
                      </a:r>
                      <a:endParaRPr lang="en-US" sz="1000" b="1" i="0" u="none" strike="noStrike" dirty="0">
                        <a:latin typeface="Arial"/>
                      </a:endParaRPr>
                    </a:p>
                  </a:txBody>
                  <a:tcPr marL="7667" marR="7667" marT="7667" marB="0" anchor="b"/>
                </a:tc>
                <a:tc>
                  <a:txBody>
                    <a:bodyPr/>
                    <a:lstStyle/>
                    <a:p>
                      <a:pPr algn="r" fontAlgn="b"/>
                      <a:r>
                        <a:rPr lang="en-US" sz="1000" b="1" u="none" strike="noStrike" dirty="0"/>
                        <a:t>          24,000 </a:t>
                      </a:r>
                      <a:endParaRPr lang="en-US" sz="1000" b="1" i="0" u="none" strike="noStrike" dirty="0">
                        <a:latin typeface="Arial"/>
                      </a:endParaRPr>
                    </a:p>
                  </a:txBody>
                  <a:tcPr marL="7667" marR="7667" marT="7667" marB="0" anchor="b"/>
                </a:tc>
                <a:tc>
                  <a:txBody>
                    <a:bodyPr/>
                    <a:lstStyle/>
                    <a:p>
                      <a:pPr algn="r" fontAlgn="b"/>
                      <a:r>
                        <a:rPr lang="en-US" sz="1000" b="1" u="none" strike="noStrike" dirty="0"/>
                        <a:t>                 -   </a:t>
                      </a:r>
                      <a:endParaRPr lang="en-US" sz="1000" b="1" i="0" u="none" strike="noStrike" dirty="0">
                        <a:latin typeface="Arial"/>
                      </a:endParaRPr>
                    </a:p>
                  </a:txBody>
                  <a:tcPr marL="7667" marR="7667" marT="7667" marB="0" anchor="b"/>
                </a:tc>
                <a:tc>
                  <a:txBody>
                    <a:bodyPr/>
                    <a:lstStyle/>
                    <a:p>
                      <a:pPr algn="r" fontAlgn="b"/>
                      <a:r>
                        <a:rPr lang="en-US" sz="1000" b="1" u="none" strike="noStrike" dirty="0"/>
                        <a:t>          80,000 </a:t>
                      </a:r>
                      <a:endParaRPr lang="en-US" sz="1000" b="1" i="0" u="none" strike="noStrike" dirty="0">
                        <a:latin typeface="Arial"/>
                      </a:endParaRPr>
                    </a:p>
                  </a:txBody>
                  <a:tcPr marL="7667" marR="7667" marT="7667" marB="0" anchor="b"/>
                </a:tc>
                <a:extLst>
                  <a:ext uri="{0D108BD9-81ED-4DB2-BD59-A6C34878D82A}">
                    <a16:rowId xmlns:a16="http://schemas.microsoft.com/office/drawing/2014/main" val="10010"/>
                  </a:ext>
                </a:extLst>
              </a:tr>
              <a:tr h="312465">
                <a:tc>
                  <a:txBody>
                    <a:bodyPr/>
                    <a:lstStyle/>
                    <a:p>
                      <a:pPr algn="l" fontAlgn="b"/>
                      <a:r>
                        <a:rPr lang="en-US" sz="1000" b="1" u="none" strike="noStrike" dirty="0" smtClean="0"/>
                        <a:t>Opening Balance</a:t>
                      </a:r>
                      <a:endParaRPr lang="en-US" sz="1000" b="1" i="0" u="none" strike="noStrike" dirty="0">
                        <a:latin typeface="Arial"/>
                      </a:endParaRPr>
                    </a:p>
                  </a:txBody>
                  <a:tcPr marL="7667" marR="7667" marT="7667" marB="0" anchor="b"/>
                </a:tc>
                <a:tc>
                  <a:txBody>
                    <a:bodyPr/>
                    <a:lstStyle/>
                    <a:p>
                      <a:pPr algn="r" fontAlgn="b"/>
                      <a:r>
                        <a:rPr lang="en-US" sz="1000" b="1" u="none" strike="noStrike"/>
                        <a:t>          75,000 </a:t>
                      </a:r>
                      <a:endParaRPr lang="en-US" sz="1000" b="1" i="0" u="none" strike="noStrike">
                        <a:latin typeface="Arial"/>
                      </a:endParaRPr>
                    </a:p>
                  </a:txBody>
                  <a:tcPr marL="7667" marR="7667" marT="7667" marB="0" anchor="b"/>
                </a:tc>
                <a:tc>
                  <a:txBody>
                    <a:bodyPr/>
                    <a:lstStyle/>
                    <a:p>
                      <a:pPr algn="r" fontAlgn="b"/>
                      <a:r>
                        <a:rPr lang="en-US" sz="1000" b="1" u="none" strike="noStrike"/>
                        <a:t> </a:t>
                      </a:r>
                      <a:endParaRPr lang="en-US" sz="1000" b="1" i="0" u="none" strike="noStrike">
                        <a:latin typeface="Arial"/>
                      </a:endParaRPr>
                    </a:p>
                  </a:txBody>
                  <a:tcPr marL="7667" marR="7667" marT="7667" marB="0" anchor="b"/>
                </a:tc>
                <a:tc>
                  <a:txBody>
                    <a:bodyPr/>
                    <a:lstStyle/>
                    <a:p>
                      <a:pPr algn="r" fontAlgn="b"/>
                      <a:r>
                        <a:rPr lang="en-US" sz="1000" b="1" u="none" strike="noStrike"/>
                        <a:t> </a:t>
                      </a:r>
                      <a:endParaRPr lang="en-US" sz="1000" b="1" i="0" u="none" strike="noStrike">
                        <a:latin typeface="Arial"/>
                      </a:endParaRPr>
                    </a:p>
                  </a:txBody>
                  <a:tcPr marL="7667" marR="7667" marT="7667" marB="0" anchor="b"/>
                </a:tc>
                <a:tc>
                  <a:txBody>
                    <a:bodyPr/>
                    <a:lstStyle/>
                    <a:p>
                      <a:pPr algn="r" fontAlgn="b"/>
                      <a:r>
                        <a:rPr lang="en-US" sz="1000" b="1" u="none" strike="noStrike"/>
                        <a:t> </a:t>
                      </a:r>
                      <a:endParaRPr lang="en-US" sz="1000" b="1" i="0" u="none" strike="noStrike">
                        <a:latin typeface="Arial"/>
                      </a:endParaRPr>
                    </a:p>
                  </a:txBody>
                  <a:tcPr marL="7667" marR="7667" marT="7667" marB="0" anchor="b"/>
                </a:tc>
                <a:tc>
                  <a:txBody>
                    <a:bodyPr/>
                    <a:lstStyle/>
                    <a:p>
                      <a:pPr algn="r" fontAlgn="b"/>
                      <a:r>
                        <a:rPr lang="en-US" sz="1000" b="1" u="none" strike="noStrike"/>
                        <a:t> </a:t>
                      </a:r>
                      <a:endParaRPr lang="en-US" sz="1000" b="1" i="0" u="none" strike="noStrike">
                        <a:latin typeface="Arial"/>
                      </a:endParaRPr>
                    </a:p>
                  </a:txBody>
                  <a:tcPr marL="7667" marR="7667" marT="7667" marB="0" anchor="b"/>
                </a:tc>
                <a:tc>
                  <a:txBody>
                    <a:bodyPr/>
                    <a:lstStyle/>
                    <a:p>
                      <a:pPr algn="r" fontAlgn="b"/>
                      <a:r>
                        <a:rPr lang="en-US" sz="1000" b="1" u="none" strike="noStrike"/>
                        <a:t> </a:t>
                      </a:r>
                      <a:endParaRPr lang="en-US" sz="1000" b="1" i="0" u="none" strike="noStrike">
                        <a:latin typeface="Arial"/>
                      </a:endParaRPr>
                    </a:p>
                  </a:txBody>
                  <a:tcPr marL="7667" marR="7667" marT="7667" marB="0" anchor="b"/>
                </a:tc>
                <a:tc>
                  <a:txBody>
                    <a:bodyPr/>
                    <a:lstStyle/>
                    <a:p>
                      <a:pPr algn="r" fontAlgn="b"/>
                      <a:r>
                        <a:rPr lang="en-US" sz="1000" b="1" u="none" strike="noStrike"/>
                        <a:t> </a:t>
                      </a:r>
                      <a:endParaRPr lang="en-US" sz="1000" b="1" i="0" u="none" strike="noStrike">
                        <a:latin typeface="Arial"/>
                      </a:endParaRPr>
                    </a:p>
                  </a:txBody>
                  <a:tcPr marL="7667" marR="7667" marT="7667" marB="0" anchor="b"/>
                </a:tc>
                <a:tc>
                  <a:txBody>
                    <a:bodyPr/>
                    <a:lstStyle/>
                    <a:p>
                      <a:pPr algn="r" fontAlgn="b"/>
                      <a:r>
                        <a:rPr lang="en-US" sz="1000" b="1" u="none" strike="noStrike"/>
                        <a:t> </a:t>
                      </a:r>
                      <a:endParaRPr lang="en-US" sz="1000" b="1" i="0" u="none" strike="noStrike">
                        <a:latin typeface="Arial"/>
                      </a:endParaRPr>
                    </a:p>
                  </a:txBody>
                  <a:tcPr marL="7667" marR="7667" marT="7667" marB="0" anchor="b"/>
                </a:tc>
                <a:tc>
                  <a:txBody>
                    <a:bodyPr/>
                    <a:lstStyle/>
                    <a:p>
                      <a:pPr algn="r" fontAlgn="b"/>
                      <a:r>
                        <a:rPr lang="en-US" sz="1000" b="1" u="none" strike="noStrike" dirty="0"/>
                        <a:t> </a:t>
                      </a:r>
                      <a:endParaRPr lang="en-US" sz="1000" b="1" i="0" u="none" strike="noStrike" dirty="0">
                        <a:latin typeface="Arial"/>
                      </a:endParaRPr>
                    </a:p>
                  </a:txBody>
                  <a:tcPr marL="7667" marR="7667" marT="7667" marB="0" anchor="b"/>
                </a:tc>
                <a:tc>
                  <a:txBody>
                    <a:bodyPr/>
                    <a:lstStyle/>
                    <a:p>
                      <a:pPr algn="r" fontAlgn="b"/>
                      <a:r>
                        <a:rPr lang="en-US" sz="1000" b="1" u="none" strike="noStrike" dirty="0"/>
                        <a:t> </a:t>
                      </a:r>
                      <a:endParaRPr lang="en-US" sz="1000" b="1" i="0" u="none" strike="noStrike" dirty="0">
                        <a:latin typeface="Arial"/>
                      </a:endParaRPr>
                    </a:p>
                  </a:txBody>
                  <a:tcPr marL="7667" marR="7667" marT="7667" marB="0" anchor="b"/>
                </a:tc>
                <a:extLst>
                  <a:ext uri="{0D108BD9-81ED-4DB2-BD59-A6C34878D82A}">
                    <a16:rowId xmlns:a16="http://schemas.microsoft.com/office/drawing/2014/main" val="10011"/>
                  </a:ext>
                </a:extLst>
              </a:tr>
              <a:tr h="312465">
                <a:tc>
                  <a:txBody>
                    <a:bodyPr/>
                    <a:lstStyle/>
                    <a:p>
                      <a:pPr algn="l" fontAlgn="b"/>
                      <a:r>
                        <a:rPr lang="en-US" sz="1000" b="1" u="none" strike="noStrike" dirty="0" smtClean="0"/>
                        <a:t>Annual Contribution</a:t>
                      </a:r>
                      <a:endParaRPr lang="en-US" sz="1000" b="1" i="0" u="none" strike="noStrike" dirty="0">
                        <a:latin typeface="Arial"/>
                      </a:endParaRPr>
                    </a:p>
                  </a:txBody>
                  <a:tcPr marL="7667" marR="7667" marT="7667" marB="0" anchor="b"/>
                </a:tc>
                <a:tc>
                  <a:txBody>
                    <a:bodyPr/>
                    <a:lstStyle/>
                    <a:p>
                      <a:pPr algn="r" fontAlgn="b"/>
                      <a:r>
                        <a:rPr lang="en-US" sz="1000" b="1" u="none" strike="noStrike"/>
                        <a:t> </a:t>
                      </a:r>
                      <a:endParaRPr lang="en-US" sz="1000" b="1" i="0" u="none" strike="noStrike">
                        <a:latin typeface="Arial"/>
                      </a:endParaRPr>
                    </a:p>
                  </a:txBody>
                  <a:tcPr marL="7667" marR="7667" marT="7667" marB="0" anchor="b"/>
                </a:tc>
                <a:tc>
                  <a:txBody>
                    <a:bodyPr/>
                    <a:lstStyle/>
                    <a:p>
                      <a:pPr algn="r" fontAlgn="b"/>
                      <a:r>
                        <a:rPr lang="en-US" sz="1000" b="1" u="none" strike="noStrike"/>
                        <a:t>          15,000 </a:t>
                      </a:r>
                      <a:endParaRPr lang="en-US" sz="1000" b="1" i="0" u="none" strike="noStrike">
                        <a:latin typeface="Arial"/>
                      </a:endParaRPr>
                    </a:p>
                  </a:txBody>
                  <a:tcPr marL="7667" marR="7667" marT="7667" marB="0" anchor="b"/>
                </a:tc>
                <a:tc>
                  <a:txBody>
                    <a:bodyPr/>
                    <a:lstStyle/>
                    <a:p>
                      <a:pPr algn="r" fontAlgn="b"/>
                      <a:r>
                        <a:rPr lang="en-US" sz="1000" b="1" u="none" strike="noStrike"/>
                        <a:t>          15,000 </a:t>
                      </a:r>
                      <a:endParaRPr lang="en-US" sz="1000" b="1" i="0" u="none" strike="noStrike">
                        <a:latin typeface="Arial"/>
                      </a:endParaRPr>
                    </a:p>
                  </a:txBody>
                  <a:tcPr marL="7667" marR="7667" marT="7667" marB="0" anchor="b"/>
                </a:tc>
                <a:tc>
                  <a:txBody>
                    <a:bodyPr/>
                    <a:lstStyle/>
                    <a:p>
                      <a:pPr algn="r" fontAlgn="b"/>
                      <a:r>
                        <a:rPr lang="en-US" sz="1000" b="1" u="none" strike="noStrike"/>
                        <a:t>          15,000 </a:t>
                      </a:r>
                      <a:endParaRPr lang="en-US" sz="1000" b="1" i="0" u="none" strike="noStrike">
                        <a:latin typeface="Arial"/>
                      </a:endParaRPr>
                    </a:p>
                  </a:txBody>
                  <a:tcPr marL="7667" marR="7667" marT="7667" marB="0" anchor="b"/>
                </a:tc>
                <a:tc>
                  <a:txBody>
                    <a:bodyPr/>
                    <a:lstStyle/>
                    <a:p>
                      <a:pPr algn="r" fontAlgn="b"/>
                      <a:r>
                        <a:rPr lang="en-US" sz="1000" b="1" u="none" strike="noStrike"/>
                        <a:t>          15,000 </a:t>
                      </a:r>
                      <a:endParaRPr lang="en-US" sz="1000" b="1" i="0" u="none" strike="noStrike">
                        <a:latin typeface="Arial"/>
                      </a:endParaRPr>
                    </a:p>
                  </a:txBody>
                  <a:tcPr marL="7667" marR="7667" marT="7667" marB="0" anchor="b"/>
                </a:tc>
                <a:tc>
                  <a:txBody>
                    <a:bodyPr/>
                    <a:lstStyle/>
                    <a:p>
                      <a:pPr algn="r" fontAlgn="b"/>
                      <a:r>
                        <a:rPr lang="en-US" sz="1000" b="1" u="none" strike="noStrike"/>
                        <a:t>          15,000 </a:t>
                      </a:r>
                      <a:endParaRPr lang="en-US" sz="1000" b="1" i="0" u="none" strike="noStrike">
                        <a:latin typeface="Arial"/>
                      </a:endParaRPr>
                    </a:p>
                  </a:txBody>
                  <a:tcPr marL="7667" marR="7667" marT="7667" marB="0" anchor="b"/>
                </a:tc>
                <a:tc>
                  <a:txBody>
                    <a:bodyPr/>
                    <a:lstStyle/>
                    <a:p>
                      <a:pPr algn="r" fontAlgn="b"/>
                      <a:r>
                        <a:rPr lang="en-US" sz="1000" b="1" u="none" strike="noStrike"/>
                        <a:t>          15,000 </a:t>
                      </a:r>
                      <a:endParaRPr lang="en-US" sz="1000" b="1" i="0" u="none" strike="noStrike">
                        <a:latin typeface="Arial"/>
                      </a:endParaRPr>
                    </a:p>
                  </a:txBody>
                  <a:tcPr marL="7667" marR="7667" marT="7667" marB="0" anchor="b"/>
                </a:tc>
                <a:tc>
                  <a:txBody>
                    <a:bodyPr/>
                    <a:lstStyle/>
                    <a:p>
                      <a:pPr algn="r" fontAlgn="b"/>
                      <a:r>
                        <a:rPr lang="en-US" sz="1000" b="1" u="none" strike="noStrike"/>
                        <a:t>          15,000 </a:t>
                      </a:r>
                      <a:endParaRPr lang="en-US" sz="1000" b="1" i="0" u="none" strike="noStrike">
                        <a:latin typeface="Arial"/>
                      </a:endParaRPr>
                    </a:p>
                  </a:txBody>
                  <a:tcPr marL="7667" marR="7667" marT="7667" marB="0" anchor="b"/>
                </a:tc>
                <a:tc>
                  <a:txBody>
                    <a:bodyPr/>
                    <a:lstStyle/>
                    <a:p>
                      <a:pPr algn="r" fontAlgn="b"/>
                      <a:r>
                        <a:rPr lang="en-US" sz="1000" b="1" u="none" strike="noStrike"/>
                        <a:t>        165,000 </a:t>
                      </a:r>
                      <a:endParaRPr lang="en-US" sz="1000" b="1" i="0" u="none" strike="noStrike">
                        <a:latin typeface="Arial"/>
                      </a:endParaRPr>
                    </a:p>
                  </a:txBody>
                  <a:tcPr marL="7667" marR="7667" marT="7667" marB="0" anchor="b"/>
                </a:tc>
                <a:tc>
                  <a:txBody>
                    <a:bodyPr/>
                    <a:lstStyle/>
                    <a:p>
                      <a:pPr algn="r" fontAlgn="b"/>
                      <a:r>
                        <a:rPr lang="en-US" sz="1000" b="1" u="none" strike="noStrike" dirty="0"/>
                        <a:t>          15,000 </a:t>
                      </a:r>
                      <a:endParaRPr lang="en-US" sz="1000" b="1" i="0" u="none" strike="noStrike" dirty="0">
                        <a:latin typeface="Arial"/>
                      </a:endParaRPr>
                    </a:p>
                  </a:txBody>
                  <a:tcPr marL="7667" marR="7667" marT="7667" marB="0" anchor="b"/>
                </a:tc>
                <a:extLst>
                  <a:ext uri="{0D108BD9-81ED-4DB2-BD59-A6C34878D82A}">
                    <a16:rowId xmlns:a16="http://schemas.microsoft.com/office/drawing/2014/main" val="10012"/>
                  </a:ext>
                </a:extLst>
              </a:tr>
              <a:tr h="312465">
                <a:tc>
                  <a:txBody>
                    <a:bodyPr/>
                    <a:lstStyle/>
                    <a:p>
                      <a:pPr algn="l" fontAlgn="b"/>
                      <a:r>
                        <a:rPr lang="en-US" sz="1000" b="1" u="none" strike="noStrike" dirty="0" smtClean="0"/>
                        <a:t>Cumulative Balance</a:t>
                      </a:r>
                      <a:endParaRPr lang="en-US" sz="1000" b="1" i="0" u="none" strike="noStrike" dirty="0">
                        <a:latin typeface="Arial"/>
                      </a:endParaRPr>
                    </a:p>
                  </a:txBody>
                  <a:tcPr marL="7667" marR="7667" marT="7667" marB="0" anchor="b"/>
                </a:tc>
                <a:tc>
                  <a:txBody>
                    <a:bodyPr/>
                    <a:lstStyle/>
                    <a:p>
                      <a:pPr algn="r" fontAlgn="b"/>
                      <a:r>
                        <a:rPr lang="en-US" sz="1000" b="1" u="none" strike="noStrike" dirty="0"/>
                        <a:t>          75,000 </a:t>
                      </a:r>
                      <a:endParaRPr lang="en-US" sz="1000" b="1" i="0" u="none" strike="noStrike" dirty="0">
                        <a:latin typeface="Arial"/>
                      </a:endParaRPr>
                    </a:p>
                  </a:txBody>
                  <a:tcPr marL="7667" marR="7667" marT="7667" marB="0" anchor="b"/>
                </a:tc>
                <a:tc>
                  <a:txBody>
                    <a:bodyPr/>
                    <a:lstStyle/>
                    <a:p>
                      <a:pPr algn="r" fontAlgn="b"/>
                      <a:r>
                        <a:rPr lang="en-US" sz="1000" b="1" u="none" strike="noStrike" dirty="0"/>
                        <a:t>          85,400 </a:t>
                      </a:r>
                      <a:endParaRPr lang="en-US" sz="1000" b="1" i="0" u="none" strike="noStrike" dirty="0">
                        <a:latin typeface="Arial"/>
                      </a:endParaRPr>
                    </a:p>
                  </a:txBody>
                  <a:tcPr marL="7667" marR="7667" marT="7667" marB="0" anchor="b"/>
                </a:tc>
                <a:tc>
                  <a:txBody>
                    <a:bodyPr/>
                    <a:lstStyle/>
                    <a:p>
                      <a:pPr algn="r" fontAlgn="b"/>
                      <a:r>
                        <a:rPr lang="en-US" sz="1000" b="1" u="none" strike="noStrike" dirty="0"/>
                        <a:t>          50,400 </a:t>
                      </a:r>
                      <a:endParaRPr lang="en-US" sz="1000" b="1" i="0" u="none" strike="noStrike" dirty="0">
                        <a:latin typeface="Arial"/>
                      </a:endParaRPr>
                    </a:p>
                  </a:txBody>
                  <a:tcPr marL="7667" marR="7667" marT="7667" marB="0" anchor="b"/>
                </a:tc>
                <a:tc>
                  <a:txBody>
                    <a:bodyPr/>
                    <a:lstStyle/>
                    <a:p>
                      <a:pPr algn="r" fontAlgn="b"/>
                      <a:r>
                        <a:rPr lang="en-US" sz="1000" b="1" u="none" strike="noStrike"/>
                        <a:t>          35,400 </a:t>
                      </a:r>
                      <a:endParaRPr lang="en-US" sz="1000" b="1" i="0" u="none" strike="noStrike">
                        <a:latin typeface="Arial"/>
                      </a:endParaRPr>
                    </a:p>
                  </a:txBody>
                  <a:tcPr marL="7667" marR="7667" marT="7667" marB="0" anchor="b"/>
                </a:tc>
                <a:tc>
                  <a:txBody>
                    <a:bodyPr/>
                    <a:lstStyle/>
                    <a:p>
                      <a:pPr algn="r" fontAlgn="b"/>
                      <a:r>
                        <a:rPr lang="en-US" sz="1000" b="1" u="none" strike="noStrike" dirty="0"/>
                        <a:t>          50,400 </a:t>
                      </a:r>
                      <a:endParaRPr lang="en-US" sz="1000" b="1" i="0" u="none" strike="noStrike" dirty="0">
                        <a:latin typeface="Arial"/>
                      </a:endParaRPr>
                    </a:p>
                  </a:txBody>
                  <a:tcPr marL="7667" marR="7667" marT="7667" marB="0" anchor="b"/>
                </a:tc>
                <a:tc>
                  <a:txBody>
                    <a:bodyPr/>
                    <a:lstStyle/>
                    <a:p>
                      <a:pPr algn="r" fontAlgn="b"/>
                      <a:r>
                        <a:rPr lang="en-US" sz="1000" b="1" u="none" strike="noStrike" dirty="0"/>
                        <a:t>          65,400 </a:t>
                      </a:r>
                      <a:endParaRPr lang="en-US" sz="1000" b="1" i="0" u="none" strike="noStrike" dirty="0">
                        <a:latin typeface="Arial"/>
                      </a:endParaRPr>
                    </a:p>
                  </a:txBody>
                  <a:tcPr marL="7667" marR="7667" marT="7667" marB="0" anchor="b"/>
                </a:tc>
                <a:tc>
                  <a:txBody>
                    <a:bodyPr/>
                    <a:lstStyle/>
                    <a:p>
                      <a:pPr algn="r" fontAlgn="b"/>
                      <a:r>
                        <a:rPr lang="en-US" sz="1000" b="1" u="none" strike="noStrike" dirty="0"/>
                        <a:t>           (9,600)</a:t>
                      </a:r>
                      <a:endParaRPr lang="en-US" sz="1000" b="1" i="0" u="none" strike="noStrike" dirty="0">
                        <a:latin typeface="Arial"/>
                      </a:endParaRPr>
                    </a:p>
                  </a:txBody>
                  <a:tcPr marL="7667" marR="7667" marT="7667" marB="0" anchor="b"/>
                </a:tc>
                <a:tc>
                  <a:txBody>
                    <a:bodyPr/>
                    <a:lstStyle/>
                    <a:p>
                      <a:pPr algn="r" fontAlgn="b"/>
                      <a:r>
                        <a:rPr lang="en-US" sz="1000" b="1" u="none" strike="noStrike" dirty="0"/>
                        <a:t>         (18,600)</a:t>
                      </a:r>
                      <a:endParaRPr lang="en-US" sz="1000" b="1" i="0" u="none" strike="noStrike" dirty="0">
                        <a:latin typeface="Arial"/>
                      </a:endParaRPr>
                    </a:p>
                  </a:txBody>
                  <a:tcPr marL="7667" marR="7667" marT="7667" marB="0" anchor="b"/>
                </a:tc>
                <a:tc>
                  <a:txBody>
                    <a:bodyPr/>
                    <a:lstStyle/>
                    <a:p>
                      <a:pPr algn="r" fontAlgn="b"/>
                      <a:r>
                        <a:rPr lang="en-US" sz="1000" b="1" u="none" strike="noStrike" dirty="0"/>
                        <a:t>        146,400 </a:t>
                      </a:r>
                      <a:endParaRPr lang="en-US" sz="1000" b="1" i="0" u="none" strike="noStrike" dirty="0">
                        <a:latin typeface="Arial"/>
                      </a:endParaRPr>
                    </a:p>
                  </a:txBody>
                  <a:tcPr marL="7667" marR="7667" marT="7667" marB="0" anchor="b"/>
                </a:tc>
                <a:tc>
                  <a:txBody>
                    <a:bodyPr/>
                    <a:lstStyle/>
                    <a:p>
                      <a:pPr algn="r" fontAlgn="b"/>
                      <a:r>
                        <a:rPr lang="en-US" sz="1000" b="1" u="none" strike="noStrike" dirty="0"/>
                        <a:t>          81,400 </a:t>
                      </a:r>
                      <a:endParaRPr lang="en-US" sz="1000" b="1" i="0" u="none" strike="noStrike" dirty="0">
                        <a:latin typeface="Arial"/>
                      </a:endParaRPr>
                    </a:p>
                  </a:txBody>
                  <a:tcPr marL="7667" marR="7667" marT="7667" marB="0" anchor="b"/>
                </a:tc>
                <a:extLst>
                  <a:ext uri="{0D108BD9-81ED-4DB2-BD59-A6C34878D82A}">
                    <a16:rowId xmlns:a16="http://schemas.microsoft.com/office/drawing/2014/main" val="10013"/>
                  </a:ext>
                </a:extLst>
              </a:tr>
            </a:tbl>
          </a:graphicData>
        </a:graphic>
      </p:graphicFrame>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395335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z="4000" smtClean="0"/>
              <a:t>Cash Flow Funding Benefits</a:t>
            </a:r>
          </a:p>
        </p:txBody>
      </p:sp>
      <p:sp>
        <p:nvSpPr>
          <p:cNvPr id="58371" name="Content Placeholder 2"/>
          <p:cNvSpPr>
            <a:spLocks noGrp="1"/>
          </p:cNvSpPr>
          <p:nvPr>
            <p:ph idx="1"/>
          </p:nvPr>
        </p:nvSpPr>
        <p:spPr/>
        <p:txBody>
          <a:bodyPr/>
          <a:lstStyle/>
          <a:p>
            <a:pPr>
              <a:defRPr/>
            </a:pPr>
            <a:r>
              <a:rPr lang="en-US" altLang="en-US" dirty="0" smtClean="0"/>
              <a:t>Easy to understand</a:t>
            </a:r>
          </a:p>
          <a:p>
            <a:pPr>
              <a:defRPr/>
            </a:pPr>
            <a:r>
              <a:rPr lang="en-US" altLang="en-US" dirty="0" smtClean="0"/>
              <a:t>More practical for large asset lists</a:t>
            </a:r>
          </a:p>
          <a:p>
            <a:pPr>
              <a:defRPr/>
            </a:pPr>
            <a:r>
              <a:rPr lang="en-US" altLang="en-US" dirty="0" smtClean="0"/>
              <a:t>Funded by uniform contributions</a:t>
            </a:r>
          </a:p>
          <a:p>
            <a:pPr>
              <a:defRPr/>
            </a:pPr>
            <a:endParaRPr lang="en-US" altLang="en-US" dirty="0"/>
          </a:p>
          <a:p>
            <a:pPr marL="0" indent="0" algn="ctr">
              <a:buFont typeface="Arial" panose="020B0604020202020204" pitchFamily="34" charset="0"/>
              <a:buNone/>
              <a:defRPr/>
            </a:pPr>
            <a:r>
              <a:rPr lang="en-US" altLang="en-US" i="1" dirty="0" smtClean="0"/>
              <a:t>Our general preference</a:t>
            </a:r>
            <a:endParaRPr lang="en-US" altLang="en-US" i="1" dirty="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270730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Reserve Component List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194010"/>
              </p:ext>
            </p:extLst>
          </p:nvPr>
        </p:nvGraphicFramePr>
        <p:xfrm>
          <a:off x="1318260" y="2133600"/>
          <a:ext cx="6553200" cy="3336921"/>
        </p:xfrm>
        <a:graphic>
          <a:graphicData uri="http://schemas.openxmlformats.org/drawingml/2006/table">
            <a:tbl>
              <a:tblPr firstRow="1" bandRow="1">
                <a:tableStyleId>{5C22544A-7EE6-4342-B048-85BDC9FD1C3A}</a:tableStyleId>
              </a:tblPr>
              <a:tblGrid>
                <a:gridCol w="3519311">
                  <a:extLst>
                    <a:ext uri="{9D8B030D-6E8A-4147-A177-3AD203B41FA5}">
                      <a16:colId xmlns:a16="http://schemas.microsoft.com/office/drawing/2014/main" val="20000"/>
                    </a:ext>
                  </a:extLst>
                </a:gridCol>
                <a:gridCol w="728133">
                  <a:extLst>
                    <a:ext uri="{9D8B030D-6E8A-4147-A177-3AD203B41FA5}">
                      <a16:colId xmlns:a16="http://schemas.microsoft.com/office/drawing/2014/main" val="20001"/>
                    </a:ext>
                  </a:extLst>
                </a:gridCol>
                <a:gridCol w="667456">
                  <a:extLst>
                    <a:ext uri="{9D8B030D-6E8A-4147-A177-3AD203B41FA5}">
                      <a16:colId xmlns:a16="http://schemas.microsoft.com/office/drawing/2014/main" val="20002"/>
                    </a:ext>
                  </a:extLst>
                </a:gridCol>
                <a:gridCol w="1638300">
                  <a:extLst>
                    <a:ext uri="{9D8B030D-6E8A-4147-A177-3AD203B41FA5}">
                      <a16:colId xmlns:a16="http://schemas.microsoft.com/office/drawing/2014/main" val="20003"/>
                    </a:ext>
                  </a:extLst>
                </a:gridCol>
              </a:tblGrid>
              <a:tr h="370769">
                <a:tc>
                  <a:txBody>
                    <a:bodyPr/>
                    <a:lstStyle/>
                    <a:p>
                      <a:r>
                        <a:rPr lang="en-US" sz="1800" dirty="0" smtClean="0"/>
                        <a:t>Description</a:t>
                      </a:r>
                      <a:endParaRPr lang="en-US" sz="1800" dirty="0"/>
                    </a:p>
                  </a:txBody>
                  <a:tcPr marT="45711" marB="45711"/>
                </a:tc>
                <a:tc>
                  <a:txBody>
                    <a:bodyPr/>
                    <a:lstStyle/>
                    <a:p>
                      <a:pPr algn="ctr"/>
                      <a:r>
                        <a:rPr lang="en-US" sz="1800" dirty="0" smtClean="0"/>
                        <a:t>UL</a:t>
                      </a:r>
                      <a:endParaRPr lang="en-US" sz="1800" dirty="0"/>
                    </a:p>
                  </a:txBody>
                  <a:tcPr marT="45711" marB="45711"/>
                </a:tc>
                <a:tc>
                  <a:txBody>
                    <a:bodyPr/>
                    <a:lstStyle/>
                    <a:p>
                      <a:pPr algn="ctr"/>
                      <a:r>
                        <a:rPr lang="en-US" sz="1800" dirty="0" smtClean="0"/>
                        <a:t>RUL</a:t>
                      </a:r>
                      <a:endParaRPr lang="en-US" sz="1800" dirty="0"/>
                    </a:p>
                  </a:txBody>
                  <a:tcPr marT="45711" marB="45711"/>
                </a:tc>
                <a:tc>
                  <a:txBody>
                    <a:bodyPr/>
                    <a:lstStyle/>
                    <a:p>
                      <a:pPr algn="r"/>
                      <a:r>
                        <a:rPr lang="en-US" sz="1800" dirty="0" smtClean="0"/>
                        <a:t>Cost</a:t>
                      </a:r>
                      <a:endParaRPr lang="en-US" sz="1800" dirty="0"/>
                    </a:p>
                  </a:txBody>
                  <a:tcPr marT="45711" marB="45711"/>
                </a:tc>
                <a:extLst>
                  <a:ext uri="{0D108BD9-81ED-4DB2-BD59-A6C34878D82A}">
                    <a16:rowId xmlns:a16="http://schemas.microsoft.com/office/drawing/2014/main" val="10000"/>
                  </a:ext>
                </a:extLst>
              </a:tr>
              <a:tr h="370769">
                <a:tc>
                  <a:txBody>
                    <a:bodyPr/>
                    <a:lstStyle/>
                    <a:p>
                      <a:r>
                        <a:rPr lang="en-US" sz="1800" dirty="0" smtClean="0"/>
                        <a:t>Pool furniture</a:t>
                      </a:r>
                      <a:r>
                        <a:rPr lang="en-US" sz="1800" baseline="0" dirty="0" smtClean="0"/>
                        <a:t> – replace</a:t>
                      </a:r>
                      <a:endParaRPr lang="en-US" sz="1800" dirty="0"/>
                    </a:p>
                  </a:txBody>
                  <a:tcPr marT="45711" marB="45711"/>
                </a:tc>
                <a:tc>
                  <a:txBody>
                    <a:bodyPr/>
                    <a:lstStyle/>
                    <a:p>
                      <a:pPr algn="ctr"/>
                      <a:r>
                        <a:rPr lang="en-US" sz="1800" dirty="0" smtClean="0"/>
                        <a:t>5</a:t>
                      </a:r>
                      <a:endParaRPr lang="en-US" sz="1800" dirty="0"/>
                    </a:p>
                  </a:txBody>
                  <a:tcPr marT="45711" marB="45711"/>
                </a:tc>
                <a:tc>
                  <a:txBody>
                    <a:bodyPr/>
                    <a:lstStyle/>
                    <a:p>
                      <a:pPr algn="ctr"/>
                      <a:r>
                        <a:rPr lang="en-US" sz="1800" dirty="0" smtClean="0"/>
                        <a:t>0</a:t>
                      </a:r>
                      <a:endParaRPr lang="en-US" sz="1800" dirty="0"/>
                    </a:p>
                  </a:txBody>
                  <a:tcPr marT="45711" marB="45711"/>
                </a:tc>
                <a:tc>
                  <a:txBody>
                    <a:bodyPr/>
                    <a:lstStyle/>
                    <a:p>
                      <a:pPr algn="r"/>
                      <a:r>
                        <a:rPr lang="en-US" sz="1800" dirty="0" smtClean="0"/>
                        <a:t>$4,600</a:t>
                      </a:r>
                      <a:endParaRPr lang="en-US" sz="1800" dirty="0"/>
                    </a:p>
                  </a:txBody>
                  <a:tcPr marT="45711" marB="45711"/>
                </a:tc>
                <a:extLst>
                  <a:ext uri="{0D108BD9-81ED-4DB2-BD59-A6C34878D82A}">
                    <a16:rowId xmlns:a16="http://schemas.microsoft.com/office/drawing/2014/main" val="10001"/>
                  </a:ext>
                </a:extLst>
              </a:tr>
              <a:tr h="370769">
                <a:tc>
                  <a:txBody>
                    <a:bodyPr/>
                    <a:lstStyle/>
                    <a:p>
                      <a:r>
                        <a:rPr lang="en-US" sz="1800" dirty="0" smtClean="0"/>
                        <a:t>Pool – resurface</a:t>
                      </a:r>
                      <a:endParaRPr lang="en-US" sz="1800" dirty="0"/>
                    </a:p>
                  </a:txBody>
                  <a:tcPr marT="45711" marB="45711"/>
                </a:tc>
                <a:tc>
                  <a:txBody>
                    <a:bodyPr/>
                    <a:lstStyle/>
                    <a:p>
                      <a:pPr algn="ctr"/>
                      <a:r>
                        <a:rPr lang="en-US" sz="1800" dirty="0" smtClean="0"/>
                        <a:t>10</a:t>
                      </a:r>
                      <a:endParaRPr lang="en-US" sz="1800" dirty="0"/>
                    </a:p>
                  </a:txBody>
                  <a:tcPr marT="45711" marB="45711"/>
                </a:tc>
                <a:tc>
                  <a:txBody>
                    <a:bodyPr/>
                    <a:lstStyle/>
                    <a:p>
                      <a:pPr algn="ctr"/>
                      <a:r>
                        <a:rPr lang="en-US" sz="1800" dirty="0" smtClean="0"/>
                        <a:t>5</a:t>
                      </a:r>
                      <a:endParaRPr lang="en-US" sz="1800" dirty="0"/>
                    </a:p>
                  </a:txBody>
                  <a:tcPr marT="45711" marB="45711"/>
                </a:tc>
                <a:tc>
                  <a:txBody>
                    <a:bodyPr/>
                    <a:lstStyle/>
                    <a:p>
                      <a:pPr algn="r"/>
                      <a:r>
                        <a:rPr lang="en-US" sz="1800" dirty="0" smtClean="0"/>
                        <a:t>$10,000</a:t>
                      </a:r>
                      <a:endParaRPr lang="en-US" sz="1800" dirty="0"/>
                    </a:p>
                  </a:txBody>
                  <a:tcPr marT="45711" marB="45711"/>
                </a:tc>
                <a:extLst>
                  <a:ext uri="{0D108BD9-81ED-4DB2-BD59-A6C34878D82A}">
                    <a16:rowId xmlns:a16="http://schemas.microsoft.com/office/drawing/2014/main" val="10002"/>
                  </a:ext>
                </a:extLst>
              </a:tr>
              <a:tr h="370769">
                <a:tc>
                  <a:txBody>
                    <a:bodyPr/>
                    <a:lstStyle/>
                    <a:p>
                      <a:r>
                        <a:rPr lang="en-US" sz="1800" dirty="0" smtClean="0"/>
                        <a:t>Roof</a:t>
                      </a:r>
                      <a:r>
                        <a:rPr lang="en-US" sz="1800" baseline="0" dirty="0" smtClean="0"/>
                        <a:t>  – replace </a:t>
                      </a:r>
                      <a:endParaRPr lang="en-US" sz="1800" dirty="0"/>
                    </a:p>
                  </a:txBody>
                  <a:tcPr marT="45711" marB="45711"/>
                </a:tc>
                <a:tc>
                  <a:txBody>
                    <a:bodyPr/>
                    <a:lstStyle/>
                    <a:p>
                      <a:pPr algn="ctr"/>
                      <a:r>
                        <a:rPr lang="en-US" sz="1800" dirty="0" smtClean="0"/>
                        <a:t>20</a:t>
                      </a:r>
                      <a:endParaRPr lang="en-US" sz="1800" dirty="0"/>
                    </a:p>
                  </a:txBody>
                  <a:tcPr marT="45711" marB="45711"/>
                </a:tc>
                <a:tc>
                  <a:txBody>
                    <a:bodyPr/>
                    <a:lstStyle/>
                    <a:p>
                      <a:pPr algn="ctr"/>
                      <a:r>
                        <a:rPr lang="en-US" sz="1800" dirty="0" smtClean="0"/>
                        <a:t>18</a:t>
                      </a:r>
                      <a:endParaRPr lang="en-US" sz="1800" dirty="0"/>
                    </a:p>
                  </a:txBody>
                  <a:tcPr marT="45711" marB="45711"/>
                </a:tc>
                <a:tc>
                  <a:txBody>
                    <a:bodyPr/>
                    <a:lstStyle/>
                    <a:p>
                      <a:pPr algn="r"/>
                      <a:r>
                        <a:rPr lang="en-US" sz="1800" dirty="0" smtClean="0"/>
                        <a:t>$80,000</a:t>
                      </a:r>
                      <a:endParaRPr lang="en-US" sz="1800" dirty="0"/>
                    </a:p>
                  </a:txBody>
                  <a:tcPr marT="45711" marB="45711"/>
                </a:tc>
                <a:extLst>
                  <a:ext uri="{0D108BD9-81ED-4DB2-BD59-A6C34878D82A}">
                    <a16:rowId xmlns:a16="http://schemas.microsoft.com/office/drawing/2014/main" val="10003"/>
                  </a:ext>
                </a:extLst>
              </a:tr>
              <a:tr h="370769">
                <a:tc>
                  <a:txBody>
                    <a:bodyPr/>
                    <a:lstStyle/>
                    <a:p>
                      <a:r>
                        <a:rPr lang="en-US" sz="1800" dirty="0" smtClean="0"/>
                        <a:t>Asphalt – seal </a:t>
                      </a:r>
                      <a:endParaRPr lang="en-US" sz="1800" dirty="0"/>
                    </a:p>
                  </a:txBody>
                  <a:tcPr marT="45711" marB="45711"/>
                </a:tc>
                <a:tc>
                  <a:txBody>
                    <a:bodyPr/>
                    <a:lstStyle/>
                    <a:p>
                      <a:pPr algn="ctr"/>
                      <a:r>
                        <a:rPr lang="en-US" sz="1800" dirty="0" smtClean="0"/>
                        <a:t>5</a:t>
                      </a:r>
                      <a:endParaRPr lang="en-US" sz="1800" dirty="0"/>
                    </a:p>
                  </a:txBody>
                  <a:tcPr marT="45711" marB="45711"/>
                </a:tc>
                <a:tc>
                  <a:txBody>
                    <a:bodyPr/>
                    <a:lstStyle/>
                    <a:p>
                      <a:pPr algn="ctr"/>
                      <a:r>
                        <a:rPr lang="en-US" sz="1800" dirty="0" smtClean="0"/>
                        <a:t>2</a:t>
                      </a:r>
                      <a:endParaRPr lang="en-US" sz="1800" dirty="0"/>
                    </a:p>
                  </a:txBody>
                  <a:tcPr marT="45711" marB="45711"/>
                </a:tc>
                <a:tc>
                  <a:txBody>
                    <a:bodyPr/>
                    <a:lstStyle/>
                    <a:p>
                      <a:pPr algn="r"/>
                      <a:r>
                        <a:rPr lang="en-US" sz="1800" dirty="0" smtClean="0"/>
                        <a:t>$5,000</a:t>
                      </a:r>
                      <a:endParaRPr lang="en-US" sz="1800" dirty="0"/>
                    </a:p>
                  </a:txBody>
                  <a:tcPr marT="45711" marB="45711"/>
                </a:tc>
                <a:extLst>
                  <a:ext uri="{0D108BD9-81ED-4DB2-BD59-A6C34878D82A}">
                    <a16:rowId xmlns:a16="http://schemas.microsoft.com/office/drawing/2014/main" val="10004"/>
                  </a:ext>
                </a:extLst>
              </a:tr>
              <a:tr h="370769">
                <a:tc>
                  <a:txBody>
                    <a:bodyPr/>
                    <a:lstStyle/>
                    <a:p>
                      <a:r>
                        <a:rPr lang="en-US" sz="1800" dirty="0" smtClean="0"/>
                        <a:t>Asphalt – resurface </a:t>
                      </a:r>
                      <a:endParaRPr lang="en-US" sz="1800" dirty="0"/>
                    </a:p>
                  </a:txBody>
                  <a:tcPr marT="45711" marB="45711"/>
                </a:tc>
                <a:tc>
                  <a:txBody>
                    <a:bodyPr/>
                    <a:lstStyle/>
                    <a:p>
                      <a:pPr algn="ctr"/>
                      <a:r>
                        <a:rPr lang="en-US" sz="1800" dirty="0" smtClean="0"/>
                        <a:t>20</a:t>
                      </a:r>
                      <a:endParaRPr lang="en-US" sz="1800" dirty="0"/>
                    </a:p>
                  </a:txBody>
                  <a:tcPr marT="45711" marB="45711"/>
                </a:tc>
                <a:tc>
                  <a:txBody>
                    <a:bodyPr/>
                    <a:lstStyle/>
                    <a:p>
                      <a:pPr algn="ctr"/>
                      <a:r>
                        <a:rPr lang="en-US" sz="1800" dirty="0" smtClean="0"/>
                        <a:t>5</a:t>
                      </a:r>
                      <a:endParaRPr lang="en-US" sz="1800" dirty="0"/>
                    </a:p>
                  </a:txBody>
                  <a:tcPr marT="45711" marB="45711"/>
                </a:tc>
                <a:tc>
                  <a:txBody>
                    <a:bodyPr/>
                    <a:lstStyle/>
                    <a:p>
                      <a:pPr algn="r"/>
                      <a:r>
                        <a:rPr lang="en-US" sz="1800" dirty="0" smtClean="0"/>
                        <a:t>$25,000</a:t>
                      </a:r>
                      <a:endParaRPr lang="en-US" sz="1800" dirty="0"/>
                    </a:p>
                  </a:txBody>
                  <a:tcPr marT="45711" marB="45711"/>
                </a:tc>
                <a:extLst>
                  <a:ext uri="{0D108BD9-81ED-4DB2-BD59-A6C34878D82A}">
                    <a16:rowId xmlns:a16="http://schemas.microsoft.com/office/drawing/2014/main" val="10005"/>
                  </a:ext>
                </a:extLst>
              </a:tr>
              <a:tr h="370769">
                <a:tc>
                  <a:txBody>
                    <a:bodyPr/>
                    <a:lstStyle/>
                    <a:p>
                      <a:r>
                        <a:rPr lang="en-US" sz="1800" dirty="0" smtClean="0"/>
                        <a:t>Building – repaint </a:t>
                      </a:r>
                      <a:endParaRPr lang="en-US" sz="1800" dirty="0"/>
                    </a:p>
                  </a:txBody>
                  <a:tcPr marT="45711" marB="45711"/>
                </a:tc>
                <a:tc>
                  <a:txBody>
                    <a:bodyPr/>
                    <a:lstStyle/>
                    <a:p>
                      <a:pPr algn="ctr"/>
                      <a:r>
                        <a:rPr lang="en-US" sz="1800" dirty="0" smtClean="0"/>
                        <a:t>10</a:t>
                      </a:r>
                      <a:endParaRPr lang="en-US" sz="1800" dirty="0"/>
                    </a:p>
                  </a:txBody>
                  <a:tcPr marT="45711" marB="45711"/>
                </a:tc>
                <a:tc>
                  <a:txBody>
                    <a:bodyPr/>
                    <a:lstStyle/>
                    <a:p>
                      <a:pPr algn="ctr"/>
                      <a:r>
                        <a:rPr lang="en-US" sz="1800" dirty="0" smtClean="0"/>
                        <a:t>1</a:t>
                      </a:r>
                      <a:endParaRPr lang="en-US" sz="1800" dirty="0"/>
                    </a:p>
                  </a:txBody>
                  <a:tcPr marT="45711" marB="45711"/>
                </a:tc>
                <a:tc>
                  <a:txBody>
                    <a:bodyPr/>
                    <a:lstStyle/>
                    <a:p>
                      <a:pPr algn="r"/>
                      <a:r>
                        <a:rPr lang="en-US" sz="1800" dirty="0" smtClean="0"/>
                        <a:t>$50,000</a:t>
                      </a:r>
                      <a:endParaRPr lang="en-US" sz="1800" dirty="0"/>
                    </a:p>
                  </a:txBody>
                  <a:tcPr marT="45711" marB="45711"/>
                </a:tc>
                <a:extLst>
                  <a:ext uri="{0D108BD9-81ED-4DB2-BD59-A6C34878D82A}">
                    <a16:rowId xmlns:a16="http://schemas.microsoft.com/office/drawing/2014/main" val="10006"/>
                  </a:ext>
                </a:extLst>
              </a:tr>
              <a:tr h="370769">
                <a:tc>
                  <a:txBody>
                    <a:bodyPr/>
                    <a:lstStyle/>
                    <a:p>
                      <a:r>
                        <a:rPr lang="en-US" sz="1800" dirty="0" smtClean="0"/>
                        <a:t>Elevator</a:t>
                      </a:r>
                      <a:r>
                        <a:rPr lang="en-US" sz="1800" baseline="0" dirty="0" smtClean="0"/>
                        <a:t> – modernize</a:t>
                      </a:r>
                      <a:endParaRPr lang="en-US" sz="1800" dirty="0"/>
                    </a:p>
                  </a:txBody>
                  <a:tcPr marT="45711" marB="45711"/>
                </a:tc>
                <a:tc>
                  <a:txBody>
                    <a:bodyPr/>
                    <a:lstStyle/>
                    <a:p>
                      <a:pPr algn="ctr"/>
                      <a:r>
                        <a:rPr lang="en-US" sz="1800" dirty="0" smtClean="0"/>
                        <a:t>20</a:t>
                      </a:r>
                      <a:endParaRPr lang="en-US" sz="1800" dirty="0"/>
                    </a:p>
                  </a:txBody>
                  <a:tcPr marT="45711" marB="45711"/>
                </a:tc>
                <a:tc>
                  <a:txBody>
                    <a:bodyPr/>
                    <a:lstStyle/>
                    <a:p>
                      <a:pPr algn="ctr"/>
                      <a:r>
                        <a:rPr lang="en-US" sz="1800" dirty="0" smtClean="0"/>
                        <a:t>5</a:t>
                      </a:r>
                      <a:endParaRPr lang="en-US" sz="1800" dirty="0"/>
                    </a:p>
                  </a:txBody>
                  <a:tcPr marT="45711" marB="45711"/>
                </a:tc>
                <a:tc>
                  <a:txBody>
                    <a:bodyPr/>
                    <a:lstStyle/>
                    <a:p>
                      <a:pPr algn="r"/>
                      <a:r>
                        <a:rPr lang="en-US" sz="1800" dirty="0" smtClean="0"/>
                        <a:t>$80,000</a:t>
                      </a:r>
                      <a:endParaRPr lang="en-US" sz="1800" dirty="0"/>
                    </a:p>
                  </a:txBody>
                  <a:tcPr marT="45711" marB="45711"/>
                </a:tc>
                <a:extLst>
                  <a:ext uri="{0D108BD9-81ED-4DB2-BD59-A6C34878D82A}">
                    <a16:rowId xmlns:a16="http://schemas.microsoft.com/office/drawing/2014/main" val="10007"/>
                  </a:ext>
                </a:extLst>
              </a:tr>
              <a:tr h="370769">
                <a:tc>
                  <a:txBody>
                    <a:bodyPr/>
                    <a:lstStyle/>
                    <a:p>
                      <a:r>
                        <a:rPr lang="en-US" sz="1800" dirty="0" smtClean="0"/>
                        <a:t>Hallways – refurbish</a:t>
                      </a:r>
                      <a:endParaRPr lang="en-US" sz="1800" dirty="0"/>
                    </a:p>
                  </a:txBody>
                  <a:tcPr marT="45711" marB="45711"/>
                </a:tc>
                <a:tc>
                  <a:txBody>
                    <a:bodyPr/>
                    <a:lstStyle/>
                    <a:p>
                      <a:pPr algn="ctr"/>
                      <a:r>
                        <a:rPr lang="en-US" sz="1800" dirty="0" smtClean="0"/>
                        <a:t>8</a:t>
                      </a:r>
                      <a:endParaRPr lang="en-US" sz="1800" dirty="0"/>
                    </a:p>
                  </a:txBody>
                  <a:tcPr marT="45711" marB="45711"/>
                </a:tc>
                <a:tc>
                  <a:txBody>
                    <a:bodyPr/>
                    <a:lstStyle/>
                    <a:p>
                      <a:pPr algn="ctr"/>
                      <a:r>
                        <a:rPr lang="en-US" sz="1800" dirty="0" smtClean="0"/>
                        <a:t>6</a:t>
                      </a:r>
                      <a:endParaRPr lang="en-US" sz="1800" dirty="0"/>
                    </a:p>
                  </a:txBody>
                  <a:tcPr marT="45711" marB="45711"/>
                </a:tc>
                <a:tc>
                  <a:txBody>
                    <a:bodyPr/>
                    <a:lstStyle/>
                    <a:p>
                      <a:pPr algn="r"/>
                      <a:r>
                        <a:rPr lang="en-US" sz="1800" dirty="0" smtClean="0"/>
                        <a:t>$24,000</a:t>
                      </a:r>
                      <a:endParaRPr lang="en-US" sz="1800" dirty="0"/>
                    </a:p>
                  </a:txBody>
                  <a:tcPr marT="45711" marB="45711"/>
                </a:tc>
                <a:extLst>
                  <a:ext uri="{0D108BD9-81ED-4DB2-BD59-A6C34878D82A}">
                    <a16:rowId xmlns:a16="http://schemas.microsoft.com/office/drawing/2014/main" val="10008"/>
                  </a:ext>
                </a:extLst>
              </a:tr>
            </a:tbl>
          </a:graphicData>
        </a:graphic>
      </p:graphicFrame>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40636429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Fully Funded Balance</a:t>
            </a:r>
          </a:p>
        </p:txBody>
      </p:sp>
      <p:sp>
        <p:nvSpPr>
          <p:cNvPr id="79875" name="Content Placeholder 2"/>
          <p:cNvSpPr>
            <a:spLocks noGrp="1"/>
          </p:cNvSpPr>
          <p:nvPr>
            <p:ph idx="1"/>
          </p:nvPr>
        </p:nvSpPr>
        <p:spPr/>
        <p:txBody>
          <a:bodyPr/>
          <a:lstStyle/>
          <a:p>
            <a:pPr algn="ctr">
              <a:buFont typeface="Arial" panose="020B0604020202020204" pitchFamily="34" charset="0"/>
              <a:buNone/>
            </a:pPr>
            <a:r>
              <a:rPr lang="en-US" altLang="en-US" sz="4000" smtClean="0"/>
              <a:t>Fractional age X Current cost</a:t>
            </a:r>
          </a:p>
          <a:p>
            <a:pPr algn="ctr">
              <a:buFont typeface="Arial" panose="020B0604020202020204" pitchFamily="34" charset="0"/>
              <a:buNone/>
            </a:pPr>
            <a:r>
              <a:rPr lang="en-US" altLang="en-US" i="1" smtClean="0"/>
              <a:t>(Summed for all components)</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5001939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6709"/>
            <a:ext cx="1924396" cy="931025"/>
          </a:xfrm>
          <a:prstGeom prst="rect">
            <a:avLst/>
          </a:prstGeom>
        </p:spPr>
      </p:pic>
      <p:graphicFrame>
        <p:nvGraphicFramePr>
          <p:cNvPr id="4" name="Content Placeholder 3"/>
          <p:cNvGraphicFramePr>
            <a:graphicFrameLocks noGrp="1"/>
          </p:cNvGraphicFramePr>
          <p:nvPr>
            <p:ph idx="1"/>
          </p:nvPr>
        </p:nvGraphicFramePr>
        <p:xfrm>
          <a:off x="1143000" y="914400"/>
          <a:ext cx="7239000" cy="3954464"/>
        </p:xfrm>
        <a:graphic>
          <a:graphicData uri="http://schemas.openxmlformats.org/drawingml/2006/table">
            <a:tbl>
              <a:tblPr firstRow="1" bandRow="1">
                <a:tableStyleId>{5C22544A-7EE6-4342-B048-85BDC9FD1C3A}</a:tableStyleId>
              </a:tblPr>
              <a:tblGrid>
                <a:gridCol w="2995448">
                  <a:extLst>
                    <a:ext uri="{9D8B030D-6E8A-4147-A177-3AD203B41FA5}">
                      <a16:colId xmlns:a16="http://schemas.microsoft.com/office/drawing/2014/main" val="20000"/>
                    </a:ext>
                  </a:extLst>
                </a:gridCol>
                <a:gridCol w="915275">
                  <a:extLst>
                    <a:ext uri="{9D8B030D-6E8A-4147-A177-3AD203B41FA5}">
                      <a16:colId xmlns:a16="http://schemas.microsoft.com/office/drawing/2014/main" val="20001"/>
                    </a:ext>
                  </a:extLst>
                </a:gridCol>
                <a:gridCol w="832070">
                  <a:extLst>
                    <a:ext uri="{9D8B030D-6E8A-4147-A177-3AD203B41FA5}">
                      <a16:colId xmlns:a16="http://schemas.microsoft.com/office/drawing/2014/main" val="20002"/>
                    </a:ext>
                  </a:extLst>
                </a:gridCol>
                <a:gridCol w="1248104">
                  <a:extLst>
                    <a:ext uri="{9D8B030D-6E8A-4147-A177-3AD203B41FA5}">
                      <a16:colId xmlns:a16="http://schemas.microsoft.com/office/drawing/2014/main" val="20003"/>
                    </a:ext>
                  </a:extLst>
                </a:gridCol>
                <a:gridCol w="1248103">
                  <a:extLst>
                    <a:ext uri="{9D8B030D-6E8A-4147-A177-3AD203B41FA5}">
                      <a16:colId xmlns:a16="http://schemas.microsoft.com/office/drawing/2014/main" val="20004"/>
                    </a:ext>
                  </a:extLst>
                </a:gridCol>
              </a:tblGrid>
              <a:tr h="365748">
                <a:tc>
                  <a:txBody>
                    <a:bodyPr/>
                    <a:lstStyle/>
                    <a:p>
                      <a:r>
                        <a:rPr lang="en-US" sz="1800" dirty="0" smtClean="0"/>
                        <a:t>Description</a:t>
                      </a:r>
                      <a:endParaRPr lang="en-US" sz="1800" dirty="0"/>
                    </a:p>
                  </a:txBody>
                  <a:tcPr marT="45714" marB="45714"/>
                </a:tc>
                <a:tc>
                  <a:txBody>
                    <a:bodyPr/>
                    <a:lstStyle/>
                    <a:p>
                      <a:pPr algn="ctr"/>
                      <a:r>
                        <a:rPr lang="en-US" sz="1800" dirty="0" smtClean="0"/>
                        <a:t>UL</a:t>
                      </a:r>
                      <a:endParaRPr lang="en-US" sz="1800" dirty="0"/>
                    </a:p>
                  </a:txBody>
                  <a:tcPr marT="45714" marB="45714"/>
                </a:tc>
                <a:tc>
                  <a:txBody>
                    <a:bodyPr/>
                    <a:lstStyle/>
                    <a:p>
                      <a:pPr algn="ctr"/>
                      <a:r>
                        <a:rPr lang="en-US" sz="1800" dirty="0" smtClean="0"/>
                        <a:t>RUL</a:t>
                      </a:r>
                      <a:endParaRPr lang="en-US" sz="1800" dirty="0"/>
                    </a:p>
                  </a:txBody>
                  <a:tcPr marT="45714" marB="45714"/>
                </a:tc>
                <a:tc>
                  <a:txBody>
                    <a:bodyPr/>
                    <a:lstStyle/>
                    <a:p>
                      <a:pPr algn="r"/>
                      <a:r>
                        <a:rPr lang="en-US" sz="1800" dirty="0" smtClean="0"/>
                        <a:t>Cost</a:t>
                      </a:r>
                      <a:endParaRPr lang="en-US" sz="1800" dirty="0"/>
                    </a:p>
                  </a:txBody>
                  <a:tcPr marT="45714" marB="45714"/>
                </a:tc>
                <a:tc>
                  <a:txBody>
                    <a:bodyPr/>
                    <a:lstStyle/>
                    <a:p>
                      <a:pPr algn="r"/>
                      <a:r>
                        <a:rPr lang="en-US" sz="1800" dirty="0" err="1" smtClean="0"/>
                        <a:t>FFB</a:t>
                      </a:r>
                      <a:endParaRPr lang="en-US" sz="1800" dirty="0"/>
                    </a:p>
                  </a:txBody>
                  <a:tcPr marT="45714" marB="45714"/>
                </a:tc>
                <a:extLst>
                  <a:ext uri="{0D108BD9-81ED-4DB2-BD59-A6C34878D82A}">
                    <a16:rowId xmlns:a16="http://schemas.microsoft.com/office/drawing/2014/main" val="10000"/>
                  </a:ext>
                </a:extLst>
              </a:tr>
              <a:tr h="402871">
                <a:tc>
                  <a:txBody>
                    <a:bodyPr/>
                    <a:lstStyle/>
                    <a:p>
                      <a:r>
                        <a:rPr lang="en-US" sz="1800" dirty="0" smtClean="0"/>
                        <a:t>Pool furniture</a:t>
                      </a:r>
                      <a:r>
                        <a:rPr lang="en-US" sz="1800" baseline="0" dirty="0" smtClean="0"/>
                        <a:t> – replace</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ctr"/>
                      <a:r>
                        <a:rPr lang="en-US" sz="1800" dirty="0" smtClean="0"/>
                        <a:t>0</a:t>
                      </a:r>
                      <a:endParaRPr lang="en-US" sz="1800" dirty="0"/>
                    </a:p>
                  </a:txBody>
                  <a:tcPr marT="45714" marB="45714"/>
                </a:tc>
                <a:tc>
                  <a:txBody>
                    <a:bodyPr/>
                    <a:lstStyle/>
                    <a:p>
                      <a:pPr algn="r"/>
                      <a:r>
                        <a:rPr lang="en-US" sz="1800" dirty="0" smtClean="0"/>
                        <a:t>$4,600</a:t>
                      </a:r>
                      <a:endParaRPr lang="en-US" sz="1800" dirty="0"/>
                    </a:p>
                  </a:txBody>
                  <a:tcPr marT="45714" marB="45714"/>
                </a:tc>
                <a:tc>
                  <a:txBody>
                    <a:bodyPr/>
                    <a:lstStyle/>
                    <a:p>
                      <a:pPr algn="r"/>
                      <a:r>
                        <a:rPr lang="en-US" sz="1800" dirty="0" smtClean="0"/>
                        <a:t>$4,600</a:t>
                      </a:r>
                      <a:endParaRPr lang="en-US" sz="1800" dirty="0"/>
                    </a:p>
                  </a:txBody>
                  <a:tcPr marT="45714" marB="45714"/>
                </a:tc>
                <a:extLst>
                  <a:ext uri="{0D108BD9-81ED-4DB2-BD59-A6C34878D82A}">
                    <a16:rowId xmlns:a16="http://schemas.microsoft.com/office/drawing/2014/main" val="10001"/>
                  </a:ext>
                </a:extLst>
              </a:tr>
              <a:tr h="402871">
                <a:tc>
                  <a:txBody>
                    <a:bodyPr/>
                    <a:lstStyle/>
                    <a:p>
                      <a:r>
                        <a:rPr lang="en-US" sz="1800" dirty="0" smtClean="0"/>
                        <a:t>Pool – resurface</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r"/>
                      <a:r>
                        <a:rPr lang="en-US" sz="1800" dirty="0" smtClean="0"/>
                        <a:t>$10,000</a:t>
                      </a:r>
                      <a:endParaRPr lang="en-US" sz="1800" dirty="0"/>
                    </a:p>
                  </a:txBody>
                  <a:tcPr marT="45714" marB="4571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$5,000</a:t>
                      </a:r>
                    </a:p>
                  </a:txBody>
                  <a:tcPr marT="45714" marB="45714"/>
                </a:tc>
                <a:extLst>
                  <a:ext uri="{0D108BD9-81ED-4DB2-BD59-A6C34878D82A}">
                    <a16:rowId xmlns:a16="http://schemas.microsoft.com/office/drawing/2014/main" val="10002"/>
                  </a:ext>
                </a:extLst>
              </a:tr>
              <a:tr h="402871">
                <a:tc>
                  <a:txBody>
                    <a:bodyPr/>
                    <a:lstStyle/>
                    <a:p>
                      <a:r>
                        <a:rPr lang="en-US" sz="1800" dirty="0" smtClean="0"/>
                        <a:t>Roof</a:t>
                      </a:r>
                      <a:r>
                        <a:rPr lang="en-US" sz="1800" baseline="0" dirty="0" smtClean="0"/>
                        <a:t>  – replace </a:t>
                      </a:r>
                      <a:endParaRPr lang="en-US" sz="1800" dirty="0"/>
                    </a:p>
                  </a:txBody>
                  <a:tcPr marT="45714" marB="45714"/>
                </a:tc>
                <a:tc>
                  <a:txBody>
                    <a:bodyPr/>
                    <a:lstStyle/>
                    <a:p>
                      <a:pPr algn="ctr"/>
                      <a:r>
                        <a:rPr lang="en-US" sz="1800" dirty="0" smtClean="0"/>
                        <a:t>20</a:t>
                      </a:r>
                      <a:endParaRPr lang="en-US" sz="1800" dirty="0"/>
                    </a:p>
                  </a:txBody>
                  <a:tcPr marT="45714" marB="45714"/>
                </a:tc>
                <a:tc>
                  <a:txBody>
                    <a:bodyPr/>
                    <a:lstStyle/>
                    <a:p>
                      <a:pPr algn="ctr"/>
                      <a:r>
                        <a:rPr lang="en-US" sz="1800" dirty="0" smtClean="0"/>
                        <a:t>18</a:t>
                      </a:r>
                      <a:endParaRPr lang="en-US" sz="1800" dirty="0"/>
                    </a:p>
                  </a:txBody>
                  <a:tcPr marT="45714" marB="45714"/>
                </a:tc>
                <a:tc>
                  <a:txBody>
                    <a:bodyPr/>
                    <a:lstStyle/>
                    <a:p>
                      <a:pPr algn="r"/>
                      <a:r>
                        <a:rPr lang="en-US" sz="1800" dirty="0" smtClean="0"/>
                        <a:t>$80,000</a:t>
                      </a:r>
                      <a:endParaRPr lang="en-US" sz="1800" dirty="0"/>
                    </a:p>
                  </a:txBody>
                  <a:tcPr marT="45714" marB="4571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t>$8,000</a:t>
                      </a:r>
                    </a:p>
                  </a:txBody>
                  <a:tcPr marT="45714" marB="45714"/>
                </a:tc>
                <a:extLst>
                  <a:ext uri="{0D108BD9-81ED-4DB2-BD59-A6C34878D82A}">
                    <a16:rowId xmlns:a16="http://schemas.microsoft.com/office/drawing/2014/main" val="10003"/>
                  </a:ext>
                </a:extLst>
              </a:tr>
              <a:tr h="365748">
                <a:tc>
                  <a:txBody>
                    <a:bodyPr/>
                    <a:lstStyle/>
                    <a:p>
                      <a:r>
                        <a:rPr lang="en-US" sz="1800" dirty="0" smtClean="0"/>
                        <a:t>Asphalt – seal </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ctr"/>
                      <a:r>
                        <a:rPr lang="en-US" sz="1800" dirty="0" smtClean="0"/>
                        <a:t>2</a:t>
                      </a:r>
                      <a:endParaRPr lang="en-US" sz="1800" dirty="0"/>
                    </a:p>
                  </a:txBody>
                  <a:tcPr marT="45714" marB="45714"/>
                </a:tc>
                <a:tc>
                  <a:txBody>
                    <a:bodyPr/>
                    <a:lstStyle/>
                    <a:p>
                      <a:pPr algn="r"/>
                      <a:r>
                        <a:rPr lang="en-US" sz="1800" dirty="0" smtClean="0"/>
                        <a:t>$5,000</a:t>
                      </a:r>
                      <a:endParaRPr lang="en-US" sz="1800" dirty="0"/>
                    </a:p>
                  </a:txBody>
                  <a:tcPr marT="45714" marB="45714"/>
                </a:tc>
                <a:tc>
                  <a:txBody>
                    <a:bodyPr/>
                    <a:lstStyle/>
                    <a:p>
                      <a:pPr algn="r"/>
                      <a:r>
                        <a:rPr lang="en-US" sz="1800" dirty="0" smtClean="0"/>
                        <a:t>$3,000</a:t>
                      </a:r>
                      <a:endParaRPr lang="en-US" sz="1800" dirty="0"/>
                    </a:p>
                  </a:txBody>
                  <a:tcPr marT="45714" marB="45714"/>
                </a:tc>
                <a:extLst>
                  <a:ext uri="{0D108BD9-81ED-4DB2-BD59-A6C34878D82A}">
                    <a16:rowId xmlns:a16="http://schemas.microsoft.com/office/drawing/2014/main" val="10004"/>
                  </a:ext>
                </a:extLst>
              </a:tr>
              <a:tr h="402871">
                <a:tc>
                  <a:txBody>
                    <a:bodyPr/>
                    <a:lstStyle/>
                    <a:p>
                      <a:r>
                        <a:rPr lang="en-US" sz="1800" dirty="0" smtClean="0"/>
                        <a:t>Asphalt – resurface </a:t>
                      </a:r>
                      <a:endParaRPr lang="en-US" sz="1800" dirty="0"/>
                    </a:p>
                  </a:txBody>
                  <a:tcPr marT="45714" marB="45714"/>
                </a:tc>
                <a:tc>
                  <a:txBody>
                    <a:bodyPr/>
                    <a:lstStyle/>
                    <a:p>
                      <a:pPr algn="ctr"/>
                      <a:r>
                        <a:rPr lang="en-US" sz="1800" dirty="0" smtClean="0"/>
                        <a:t>20</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r"/>
                      <a:r>
                        <a:rPr lang="en-US" sz="1800" dirty="0" smtClean="0"/>
                        <a:t>$25,000</a:t>
                      </a:r>
                      <a:endParaRPr lang="en-US" sz="1800" dirty="0"/>
                    </a:p>
                  </a:txBody>
                  <a:tcPr marT="45714" marB="45714"/>
                </a:tc>
                <a:tc>
                  <a:txBody>
                    <a:bodyPr/>
                    <a:lstStyle/>
                    <a:p>
                      <a:pPr algn="r"/>
                      <a:r>
                        <a:rPr lang="en-US" sz="1800" dirty="0" smtClean="0"/>
                        <a:t>$18,750</a:t>
                      </a:r>
                      <a:endParaRPr lang="en-US" sz="1800" dirty="0"/>
                    </a:p>
                  </a:txBody>
                  <a:tcPr marT="45714" marB="45714"/>
                </a:tc>
                <a:extLst>
                  <a:ext uri="{0D108BD9-81ED-4DB2-BD59-A6C34878D82A}">
                    <a16:rowId xmlns:a16="http://schemas.microsoft.com/office/drawing/2014/main" val="10005"/>
                  </a:ext>
                </a:extLst>
              </a:tr>
              <a:tr h="402871">
                <a:tc>
                  <a:txBody>
                    <a:bodyPr/>
                    <a:lstStyle/>
                    <a:p>
                      <a:r>
                        <a:rPr lang="en-US" sz="1800" dirty="0" smtClean="0"/>
                        <a:t>Building – repaint </a:t>
                      </a:r>
                      <a:endParaRPr lang="en-US" sz="1800" dirty="0"/>
                    </a:p>
                  </a:txBody>
                  <a:tcPr marT="45714" marB="45714"/>
                </a:tc>
                <a:tc>
                  <a:txBody>
                    <a:bodyPr/>
                    <a:lstStyle/>
                    <a:p>
                      <a:pPr algn="ctr"/>
                      <a:r>
                        <a:rPr lang="en-US" sz="1800" dirty="0" smtClean="0"/>
                        <a:t>10</a:t>
                      </a:r>
                      <a:endParaRPr lang="en-US" sz="1800" dirty="0"/>
                    </a:p>
                  </a:txBody>
                  <a:tcPr marT="45714" marB="45714"/>
                </a:tc>
                <a:tc>
                  <a:txBody>
                    <a:bodyPr/>
                    <a:lstStyle/>
                    <a:p>
                      <a:pPr algn="ctr"/>
                      <a:r>
                        <a:rPr lang="en-US" sz="1800" dirty="0" smtClean="0"/>
                        <a:t>1</a:t>
                      </a:r>
                      <a:endParaRPr lang="en-US" sz="1800" dirty="0"/>
                    </a:p>
                  </a:txBody>
                  <a:tcPr marT="45714" marB="45714"/>
                </a:tc>
                <a:tc>
                  <a:txBody>
                    <a:bodyPr/>
                    <a:lstStyle/>
                    <a:p>
                      <a:pPr algn="r"/>
                      <a:r>
                        <a:rPr lang="en-US" sz="1800" dirty="0" smtClean="0"/>
                        <a:t>$50,000</a:t>
                      </a:r>
                      <a:endParaRPr lang="en-US" sz="1800" dirty="0"/>
                    </a:p>
                  </a:txBody>
                  <a:tcPr marT="45714" marB="45714"/>
                </a:tc>
                <a:tc>
                  <a:txBody>
                    <a:bodyPr/>
                    <a:lstStyle/>
                    <a:p>
                      <a:pPr algn="r"/>
                      <a:r>
                        <a:rPr lang="en-US" sz="1800" dirty="0" smtClean="0"/>
                        <a:t>$45,000</a:t>
                      </a:r>
                      <a:endParaRPr lang="en-US" sz="1800" dirty="0"/>
                    </a:p>
                  </a:txBody>
                  <a:tcPr marT="45714" marB="45714"/>
                </a:tc>
                <a:extLst>
                  <a:ext uri="{0D108BD9-81ED-4DB2-BD59-A6C34878D82A}">
                    <a16:rowId xmlns:a16="http://schemas.microsoft.com/office/drawing/2014/main" val="10006"/>
                  </a:ext>
                </a:extLst>
              </a:tr>
              <a:tr h="402871">
                <a:tc>
                  <a:txBody>
                    <a:bodyPr/>
                    <a:lstStyle/>
                    <a:p>
                      <a:r>
                        <a:rPr lang="en-US" sz="1800" dirty="0" smtClean="0"/>
                        <a:t>Elevator</a:t>
                      </a:r>
                      <a:r>
                        <a:rPr lang="en-US" sz="1800" baseline="0" dirty="0" smtClean="0"/>
                        <a:t> – modernize</a:t>
                      </a:r>
                      <a:endParaRPr lang="en-US" sz="1800" dirty="0"/>
                    </a:p>
                  </a:txBody>
                  <a:tcPr marT="45714" marB="45714"/>
                </a:tc>
                <a:tc>
                  <a:txBody>
                    <a:bodyPr/>
                    <a:lstStyle/>
                    <a:p>
                      <a:pPr algn="ctr"/>
                      <a:r>
                        <a:rPr lang="en-US" sz="1800" dirty="0" smtClean="0"/>
                        <a:t>20</a:t>
                      </a:r>
                      <a:endParaRPr lang="en-US" sz="1800" dirty="0"/>
                    </a:p>
                  </a:txBody>
                  <a:tcPr marT="45714" marB="45714"/>
                </a:tc>
                <a:tc>
                  <a:txBody>
                    <a:bodyPr/>
                    <a:lstStyle/>
                    <a:p>
                      <a:pPr algn="ctr"/>
                      <a:r>
                        <a:rPr lang="en-US" sz="1800" dirty="0" smtClean="0"/>
                        <a:t>5</a:t>
                      </a:r>
                      <a:endParaRPr lang="en-US" sz="1800" dirty="0"/>
                    </a:p>
                  </a:txBody>
                  <a:tcPr marT="45714" marB="45714"/>
                </a:tc>
                <a:tc>
                  <a:txBody>
                    <a:bodyPr/>
                    <a:lstStyle/>
                    <a:p>
                      <a:pPr algn="r"/>
                      <a:r>
                        <a:rPr lang="en-US" sz="1800" dirty="0" smtClean="0"/>
                        <a:t>$80,000</a:t>
                      </a:r>
                      <a:endParaRPr lang="en-US" sz="1800" dirty="0"/>
                    </a:p>
                  </a:txBody>
                  <a:tcPr marT="45714" marB="45714"/>
                </a:tc>
                <a:tc>
                  <a:txBody>
                    <a:bodyPr/>
                    <a:lstStyle/>
                    <a:p>
                      <a:pPr algn="r"/>
                      <a:r>
                        <a:rPr lang="en-US" sz="1800" dirty="0" smtClean="0"/>
                        <a:t>$60,000</a:t>
                      </a:r>
                      <a:endParaRPr lang="en-US" sz="1800" dirty="0"/>
                    </a:p>
                  </a:txBody>
                  <a:tcPr marT="45714" marB="45714"/>
                </a:tc>
                <a:extLst>
                  <a:ext uri="{0D108BD9-81ED-4DB2-BD59-A6C34878D82A}">
                    <a16:rowId xmlns:a16="http://schemas.microsoft.com/office/drawing/2014/main" val="10007"/>
                  </a:ext>
                </a:extLst>
              </a:tr>
              <a:tr h="402871">
                <a:tc>
                  <a:txBody>
                    <a:bodyPr/>
                    <a:lstStyle/>
                    <a:p>
                      <a:r>
                        <a:rPr lang="en-US" sz="1800" dirty="0" smtClean="0"/>
                        <a:t>Hallways – refurbish</a:t>
                      </a:r>
                      <a:endParaRPr lang="en-US" sz="1800" dirty="0"/>
                    </a:p>
                  </a:txBody>
                  <a:tcPr marT="45714" marB="45714"/>
                </a:tc>
                <a:tc>
                  <a:txBody>
                    <a:bodyPr/>
                    <a:lstStyle/>
                    <a:p>
                      <a:pPr algn="ctr"/>
                      <a:r>
                        <a:rPr lang="en-US" sz="1800" dirty="0" smtClean="0"/>
                        <a:t>8</a:t>
                      </a:r>
                      <a:endParaRPr lang="en-US" sz="1800" dirty="0"/>
                    </a:p>
                  </a:txBody>
                  <a:tcPr marT="45714" marB="45714"/>
                </a:tc>
                <a:tc>
                  <a:txBody>
                    <a:bodyPr/>
                    <a:lstStyle/>
                    <a:p>
                      <a:pPr algn="ctr"/>
                      <a:r>
                        <a:rPr lang="en-US" sz="1800" dirty="0" smtClean="0"/>
                        <a:t>6</a:t>
                      </a:r>
                      <a:endParaRPr lang="en-US" sz="1800" dirty="0"/>
                    </a:p>
                  </a:txBody>
                  <a:tcPr marT="45714" marB="45714"/>
                </a:tc>
                <a:tc>
                  <a:txBody>
                    <a:bodyPr/>
                    <a:lstStyle/>
                    <a:p>
                      <a:pPr algn="r"/>
                      <a:r>
                        <a:rPr lang="en-US" sz="1800" dirty="0" smtClean="0"/>
                        <a:t>$24,000</a:t>
                      </a:r>
                      <a:endParaRPr lang="en-US" sz="1800" dirty="0"/>
                    </a:p>
                  </a:txBody>
                  <a:tcPr marT="45714" marB="45714"/>
                </a:tc>
                <a:tc>
                  <a:txBody>
                    <a:bodyPr/>
                    <a:lstStyle/>
                    <a:p>
                      <a:pPr algn="r"/>
                      <a:r>
                        <a:rPr lang="en-US" sz="1800" dirty="0" smtClean="0"/>
                        <a:t>$6,000</a:t>
                      </a:r>
                      <a:endParaRPr lang="en-US" sz="1800" dirty="0"/>
                    </a:p>
                  </a:txBody>
                  <a:tcPr marT="45714" marB="45714"/>
                </a:tc>
                <a:extLst>
                  <a:ext uri="{0D108BD9-81ED-4DB2-BD59-A6C34878D82A}">
                    <a16:rowId xmlns:a16="http://schemas.microsoft.com/office/drawing/2014/main" val="10008"/>
                  </a:ext>
                </a:extLst>
              </a:tr>
              <a:tr h="402871">
                <a:tc>
                  <a:txBody>
                    <a:bodyPr/>
                    <a:lstStyle/>
                    <a:p>
                      <a:r>
                        <a:rPr lang="en-US" sz="1800" b="1" dirty="0" smtClean="0"/>
                        <a:t>TOTAL:</a:t>
                      </a:r>
                      <a:endParaRPr lang="en-US" sz="1800" b="1" dirty="0"/>
                    </a:p>
                  </a:txBody>
                  <a:tcPr marT="45714" marB="45714"/>
                </a:tc>
                <a:tc>
                  <a:txBody>
                    <a:bodyPr/>
                    <a:lstStyle/>
                    <a:p>
                      <a:pPr algn="ctr"/>
                      <a:endParaRPr lang="en-US" sz="1800" dirty="0"/>
                    </a:p>
                  </a:txBody>
                  <a:tcPr marT="45714" marB="45714"/>
                </a:tc>
                <a:tc>
                  <a:txBody>
                    <a:bodyPr/>
                    <a:lstStyle/>
                    <a:p>
                      <a:pPr algn="ctr"/>
                      <a:endParaRPr lang="en-US" sz="1800" dirty="0"/>
                    </a:p>
                  </a:txBody>
                  <a:tcPr marT="45714" marB="45714"/>
                </a:tc>
                <a:tc>
                  <a:txBody>
                    <a:bodyPr/>
                    <a:lstStyle/>
                    <a:p>
                      <a:pPr algn="r"/>
                      <a:endParaRPr lang="en-US" sz="1800" dirty="0"/>
                    </a:p>
                  </a:txBody>
                  <a:tcPr marT="45714" marB="45714"/>
                </a:tc>
                <a:tc>
                  <a:txBody>
                    <a:bodyPr/>
                    <a:lstStyle/>
                    <a:p>
                      <a:pPr algn="r"/>
                      <a:r>
                        <a:rPr lang="en-US" sz="1800" b="1" dirty="0" smtClean="0"/>
                        <a:t>$150,350</a:t>
                      </a:r>
                      <a:endParaRPr lang="en-US" sz="1800" b="1" dirty="0"/>
                    </a:p>
                  </a:txBody>
                  <a:tcPr marT="45714" marB="45714"/>
                </a:tc>
                <a:extLst>
                  <a:ext uri="{0D108BD9-81ED-4DB2-BD59-A6C34878D82A}">
                    <a16:rowId xmlns:a16="http://schemas.microsoft.com/office/drawing/2014/main" val="10009"/>
                  </a:ext>
                </a:extLst>
              </a:tr>
            </a:tbl>
          </a:graphicData>
        </a:graphic>
      </p:graphicFrame>
      <p:sp>
        <p:nvSpPr>
          <p:cNvPr id="6" name="Content Placeholder 2"/>
          <p:cNvSpPr txBox="1">
            <a:spLocks/>
          </p:cNvSpPr>
          <p:nvPr/>
        </p:nvSpPr>
        <p:spPr bwMode="auto">
          <a:xfrm>
            <a:off x="457200" y="5105400"/>
            <a:ext cx="8229600" cy="1020763"/>
          </a:xfrm>
          <a:prstGeom prst="rect">
            <a:avLst/>
          </a:prstGeom>
          <a:noFill/>
          <a:ln w="9525">
            <a:noFill/>
            <a:miter lim="800000"/>
            <a:headEnd/>
            <a:tailEnd/>
          </a:ln>
        </p:spPr>
        <p:txBody>
          <a:bodyPr/>
          <a:lstStyle/>
          <a:p>
            <a:pPr marL="342900" indent="-342900" algn="ctr">
              <a:spcBef>
                <a:spcPct val="20000"/>
              </a:spcBef>
              <a:buFont typeface="Arial" charset="0"/>
              <a:buNone/>
              <a:defRPr/>
            </a:pPr>
            <a:r>
              <a:rPr lang="en-US" sz="2000" dirty="0">
                <a:latin typeface="+mn-lt"/>
              </a:rPr>
              <a:t/>
            </a:r>
            <a:br>
              <a:rPr lang="en-US" sz="2000" dirty="0">
                <a:latin typeface="+mn-lt"/>
              </a:rPr>
            </a:br>
            <a:r>
              <a:rPr lang="en-US" sz="4000" dirty="0">
                <a:latin typeface="+mn-lt"/>
              </a:rPr>
              <a:t>Fully Funded Balance</a:t>
            </a:r>
          </a:p>
        </p:txBody>
      </p:sp>
      <p:sp>
        <p:nvSpPr>
          <p:cNvPr id="7" name="Oval 6"/>
          <p:cNvSpPr/>
          <p:nvPr/>
        </p:nvSpPr>
        <p:spPr>
          <a:xfrm>
            <a:off x="7239000" y="4343400"/>
            <a:ext cx="1143000" cy="609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ight Arrow 7"/>
          <p:cNvSpPr/>
          <p:nvPr/>
        </p:nvSpPr>
        <p:spPr>
          <a:xfrm rot="17896426">
            <a:off x="6955631" y="5222082"/>
            <a:ext cx="833437" cy="3746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8007099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104900" y="1009650"/>
          <a:ext cx="6934199" cy="4838699"/>
        </p:xfrm>
        <a:graphic>
          <a:graphicData uri="http://schemas.openxmlformats.org/drawingml/2006/chart">
            <c:chart xmlns:c="http://schemas.openxmlformats.org/drawingml/2006/chart" xmlns:r="http://schemas.openxmlformats.org/officeDocument/2006/relationships" r:id="rId2"/>
          </a:graphicData>
        </a:graphic>
      </p:graphicFrame>
      <p:pic>
        <p:nvPicPr>
          <p:cNvPr id="4"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6697245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r>
              <a:rPr lang="en-US" altLang="en-US" sz="4000" dirty="0" smtClean="0"/>
              <a:t>Reserve Funding at </a:t>
            </a:r>
            <a:br>
              <a:rPr lang="en-US" altLang="en-US" sz="4000" dirty="0" smtClean="0"/>
            </a:br>
            <a:r>
              <a:rPr lang="en-US" altLang="en-US" sz="4000" dirty="0" smtClean="0"/>
              <a:t>Association-governed Communities</a:t>
            </a:r>
          </a:p>
        </p:txBody>
      </p:sp>
      <p:sp>
        <p:nvSpPr>
          <p:cNvPr id="63491" name="Content Placeholder 2"/>
          <p:cNvSpPr>
            <a:spLocks noGrp="1"/>
          </p:cNvSpPr>
          <p:nvPr>
            <p:ph idx="1"/>
          </p:nvPr>
        </p:nvSpPr>
        <p:spPr/>
        <p:txBody>
          <a:bodyPr/>
          <a:lstStyle/>
          <a:p>
            <a:pPr>
              <a:defRPr/>
            </a:pPr>
            <a:endParaRPr lang="en-US" altLang="en-US" u="sng" dirty="0" smtClean="0"/>
          </a:p>
          <a:p>
            <a:pPr>
              <a:defRPr/>
            </a:pPr>
            <a:r>
              <a:rPr lang="en-US" altLang="en-US" u="sng" dirty="0" smtClean="0"/>
              <a:t>Well</a:t>
            </a:r>
            <a:r>
              <a:rPr lang="en-US" altLang="en-US" dirty="0" smtClean="0"/>
              <a:t> funded – 30%</a:t>
            </a:r>
          </a:p>
          <a:p>
            <a:pPr>
              <a:defRPr/>
            </a:pPr>
            <a:r>
              <a:rPr lang="en-US" altLang="en-US" u="sng" dirty="0" smtClean="0"/>
              <a:t>Under</a:t>
            </a:r>
            <a:r>
              <a:rPr lang="en-US" altLang="en-US" dirty="0" smtClean="0"/>
              <a:t> funded – 40%</a:t>
            </a:r>
          </a:p>
          <a:p>
            <a:pPr>
              <a:defRPr/>
            </a:pPr>
            <a:r>
              <a:rPr lang="en-US" altLang="en-US" dirty="0" smtClean="0"/>
              <a:t>Severely </a:t>
            </a:r>
            <a:r>
              <a:rPr lang="en-US" altLang="en-US" u="sng" dirty="0" smtClean="0"/>
              <a:t>under</a:t>
            </a:r>
            <a:r>
              <a:rPr lang="en-US" altLang="en-US" dirty="0" smtClean="0"/>
              <a:t> funded – 30%</a:t>
            </a:r>
          </a:p>
          <a:p>
            <a:pPr marL="0" indent="0">
              <a:buNone/>
              <a:defRPr/>
            </a:pPr>
            <a:endParaRPr lang="en-US" altLang="en-US" dirty="0" smtClean="0"/>
          </a:p>
          <a:p>
            <a:pPr marL="0" indent="0" algn="ctr">
              <a:buNone/>
              <a:defRPr/>
            </a:pPr>
            <a:r>
              <a:rPr lang="en-US" altLang="en-US" i="1" dirty="0" smtClean="0"/>
              <a:t>Using Component Method</a:t>
            </a:r>
          </a:p>
        </p:txBody>
      </p:sp>
      <p:sp>
        <p:nvSpPr>
          <p:cNvPr id="4" name="Right Brace 3"/>
          <p:cNvSpPr/>
          <p:nvPr/>
        </p:nvSpPr>
        <p:spPr>
          <a:xfrm>
            <a:off x="5600700" y="2971800"/>
            <a:ext cx="285750" cy="8572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sz="1350"/>
          </a:p>
        </p:txBody>
      </p:sp>
      <p:sp>
        <p:nvSpPr>
          <p:cNvPr id="5" name="TextBox 4"/>
          <p:cNvSpPr txBox="1"/>
          <p:nvPr/>
        </p:nvSpPr>
        <p:spPr>
          <a:xfrm>
            <a:off x="6057900" y="3143250"/>
            <a:ext cx="857250" cy="461665"/>
          </a:xfrm>
          <a:prstGeom prst="rect">
            <a:avLst/>
          </a:prstGeom>
          <a:noFill/>
        </p:spPr>
        <p:txBody>
          <a:bodyPr>
            <a:spAutoFit/>
          </a:bodyPr>
          <a:lstStyle/>
          <a:p>
            <a:pPr eaLnBrk="1" hangingPunct="1">
              <a:defRPr/>
            </a:pPr>
            <a:r>
              <a:rPr lang="en-US" sz="2400" dirty="0"/>
              <a:t>70%</a:t>
            </a:r>
          </a:p>
        </p:txBody>
      </p:sp>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202346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The Big </a:t>
            </a:r>
            <a:r>
              <a:rPr lang="en-US" sz="6600" dirty="0" smtClean="0"/>
              <a:t>3-0: </a:t>
            </a:r>
            <a:r>
              <a:rPr lang="en-US" sz="6600" i="1" dirty="0" smtClean="0"/>
              <a:t>Trends </a:t>
            </a:r>
            <a:endParaRPr lang="en-US" sz="6600" i="1" dirty="0"/>
          </a:p>
        </p:txBody>
      </p:sp>
      <p:sp>
        <p:nvSpPr>
          <p:cNvPr id="3" name="Content Placeholder 2"/>
          <p:cNvSpPr>
            <a:spLocks noGrp="1"/>
          </p:cNvSpPr>
          <p:nvPr>
            <p:ph idx="1"/>
          </p:nvPr>
        </p:nvSpPr>
        <p:spPr/>
        <p:txBody>
          <a:bodyPr/>
          <a:lstStyle/>
          <a:p>
            <a:r>
              <a:rPr lang="en-US" dirty="0"/>
              <a:t>Aging infrastructure</a:t>
            </a:r>
          </a:p>
          <a:p>
            <a:r>
              <a:rPr lang="en-US" dirty="0"/>
              <a:t>54% of community buildings are at least 35 years old (CAI statistic)</a:t>
            </a:r>
          </a:p>
          <a:p>
            <a:r>
              <a:rPr lang="en-US" dirty="0"/>
              <a:t>All buildings start to </a:t>
            </a:r>
            <a:br>
              <a:rPr lang="en-US" dirty="0"/>
            </a:br>
            <a:r>
              <a:rPr lang="en-US" dirty="0"/>
              <a:t>deteriorate the day after </a:t>
            </a:r>
            <a:br>
              <a:rPr lang="en-US" dirty="0"/>
            </a:br>
            <a:r>
              <a:rPr lang="en-US" dirty="0"/>
              <a:t>construction was </a:t>
            </a:r>
            <a:br>
              <a:rPr lang="en-US" dirty="0"/>
            </a:br>
            <a:r>
              <a:rPr lang="en-US" dirty="0"/>
              <a:t>completed.</a:t>
            </a:r>
          </a:p>
          <a:p>
            <a:endParaRPr lang="en-US" dirty="0"/>
          </a:p>
        </p:txBody>
      </p:sp>
      <p:pic>
        <p:nvPicPr>
          <p:cNvPr id="1026" name="Picture 2" descr="Number, Thirty Number, Street, City, Urban, Addre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71" r="10378"/>
          <a:stretch/>
        </p:blipFill>
        <p:spPr bwMode="auto">
          <a:xfrm>
            <a:off x="5562599" y="3352800"/>
            <a:ext cx="2895601"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75EDBCA9-90DC-4684-9B0F-9774954FFC8E}"/>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76200"/>
            <a:ext cx="1924396" cy="931025"/>
          </a:xfrm>
          <a:prstGeom prst="rect">
            <a:avLst/>
          </a:prstGeom>
        </p:spPr>
      </p:pic>
    </p:spTree>
    <p:extLst>
      <p:ext uri="{BB962C8B-B14F-4D97-AF65-F5344CB8AC3E}">
        <p14:creationId xmlns:p14="http://schemas.microsoft.com/office/powerpoint/2010/main" val="108267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Birth of Community Associations</a:t>
            </a:r>
          </a:p>
        </p:txBody>
      </p:sp>
      <p:sp>
        <p:nvSpPr>
          <p:cNvPr id="3" name="Content Placeholder 2"/>
          <p:cNvSpPr>
            <a:spLocks noGrp="1"/>
          </p:cNvSpPr>
          <p:nvPr>
            <p:ph idx="1"/>
          </p:nvPr>
        </p:nvSpPr>
        <p:spPr/>
        <p:txBody>
          <a:bodyPr/>
          <a:lstStyle/>
          <a:p>
            <a:r>
              <a:rPr lang="en-US" dirty="0"/>
              <a:t>Common interest developments date back to 1963 in California.  However, they were fragmented.  </a:t>
            </a:r>
          </a:p>
        </p:txBody>
      </p:sp>
      <p:sp>
        <p:nvSpPr>
          <p:cNvPr id="4" name="Footer Placeholder 4">
            <a:extLst>
              <a:ext uri="{FF2B5EF4-FFF2-40B4-BE49-F238E27FC236}">
                <a16:creationId xmlns:a16="http://schemas.microsoft.com/office/drawing/2014/main" id="{9E109324-FAD8-4F4E-8D74-860AF7B7606E}"/>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Picture 4" descr="CALIFORNIA Foreclosure Help from Mandelman Matters – STAR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 y="3124200"/>
            <a:ext cx="2241176" cy="2590800"/>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181600"/>
            <a:ext cx="1924396" cy="931025"/>
          </a:xfrm>
          <a:prstGeom prst="rect">
            <a:avLst/>
          </a:prstGeom>
        </p:spPr>
      </p:pic>
    </p:spTree>
    <p:extLst>
      <p:ext uri="{BB962C8B-B14F-4D97-AF65-F5344CB8AC3E}">
        <p14:creationId xmlns:p14="http://schemas.microsoft.com/office/powerpoint/2010/main" val="817610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505200" y="3448447"/>
            <a:ext cx="2443480" cy="2819400"/>
          </a:xfrm>
          <a:prstGeom prst="rect">
            <a:avLst/>
          </a:prstGeom>
        </p:spPr>
      </p:pic>
      <p:sp>
        <p:nvSpPr>
          <p:cNvPr id="2" name="Title 1"/>
          <p:cNvSpPr>
            <a:spLocks noGrp="1"/>
          </p:cNvSpPr>
          <p:nvPr>
            <p:ph type="title"/>
          </p:nvPr>
        </p:nvSpPr>
        <p:spPr/>
        <p:txBody>
          <a:bodyPr/>
          <a:lstStyle/>
          <a:p>
            <a:r>
              <a:rPr lang="en-US" dirty="0" smtClean="0"/>
              <a:t>1990</a:t>
            </a:r>
            <a:endParaRPr lang="en-US" dirty="0"/>
          </a:p>
        </p:txBody>
      </p:sp>
      <p:sp>
        <p:nvSpPr>
          <p:cNvPr id="3" name="Content Placeholder 2"/>
          <p:cNvSpPr>
            <a:spLocks noGrp="1"/>
          </p:cNvSpPr>
          <p:nvPr>
            <p:ph idx="1"/>
          </p:nvPr>
        </p:nvSpPr>
        <p:spPr/>
        <p:txBody>
          <a:bodyPr/>
          <a:lstStyle/>
          <a:p>
            <a:r>
              <a:rPr lang="en-US" dirty="0"/>
              <a:t>Where were you?</a:t>
            </a:r>
          </a:p>
        </p:txBody>
      </p:sp>
      <p:sp>
        <p:nvSpPr>
          <p:cNvPr id="8" name="Footer Placeholder 4">
            <a:extLst>
              <a:ext uri="{FF2B5EF4-FFF2-40B4-BE49-F238E27FC236}">
                <a16:creationId xmlns:a16="http://schemas.microsoft.com/office/drawing/2014/main" id="{8689CF99-8151-4BDF-8FE4-996DEE8747B9}"/>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Picture 4"/>
          <p:cNvPicPr>
            <a:picLocks noChangeAspect="1"/>
          </p:cNvPicPr>
          <p:nvPr/>
        </p:nvPicPr>
        <p:blipFill>
          <a:blip r:embed="rId3"/>
          <a:stretch>
            <a:fillRect/>
          </a:stretch>
        </p:blipFill>
        <p:spPr>
          <a:xfrm>
            <a:off x="176604" y="4041775"/>
            <a:ext cx="3086100" cy="2314575"/>
          </a:xfrm>
          <a:prstGeom prst="rect">
            <a:avLst/>
          </a:prstGeom>
        </p:spPr>
      </p:pic>
      <p:pic>
        <p:nvPicPr>
          <p:cNvPr id="1026" name="Picture 2" descr="West Germany 1990: Golf and Kadett dominate, Vectra up – Best Selling Cars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2" y="210297"/>
            <a:ext cx="3813175" cy="27836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990 mobile phone | Motorola phone, Cell phones for seniors, Refurbished  pho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943" y="2347489"/>
            <a:ext cx="2112384" cy="1585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6083484" y="3155156"/>
            <a:ext cx="2682691" cy="3024188"/>
          </a:xfrm>
          <a:prstGeom prst="rect">
            <a:avLst/>
          </a:prstGeom>
        </p:spPr>
      </p:pic>
      <p:pic>
        <p:nvPicPr>
          <p:cNvPr id="10" name="Content Placeholder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67" y="28280"/>
            <a:ext cx="1924396" cy="931025"/>
          </a:xfrm>
          <a:prstGeom prst="rect">
            <a:avLst/>
          </a:prstGeom>
        </p:spPr>
      </p:pic>
    </p:spTree>
    <p:extLst>
      <p:ext uri="{BB962C8B-B14F-4D97-AF65-F5344CB8AC3E}">
        <p14:creationId xmlns:p14="http://schemas.microsoft.com/office/powerpoint/2010/main" val="326332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look ahead changes</a:t>
            </a:r>
          </a:p>
        </p:txBody>
      </p:sp>
      <p:sp>
        <p:nvSpPr>
          <p:cNvPr id="3" name="Content Placeholder 2"/>
          <p:cNvSpPr>
            <a:spLocks noGrp="1"/>
          </p:cNvSpPr>
          <p:nvPr>
            <p:ph idx="1"/>
          </p:nvPr>
        </p:nvSpPr>
        <p:spPr/>
        <p:txBody>
          <a:bodyPr/>
          <a:lstStyle/>
          <a:p>
            <a:pPr lvl="0"/>
            <a:r>
              <a:rPr lang="en-US" dirty="0"/>
              <a:t>After 30 years, the look ahead changes</a:t>
            </a:r>
          </a:p>
          <a:p>
            <a:pPr lvl="1"/>
            <a:r>
              <a:rPr lang="en-US" dirty="0"/>
              <a:t>Siding</a:t>
            </a:r>
          </a:p>
          <a:p>
            <a:pPr lvl="1"/>
            <a:r>
              <a:rPr lang="en-US" dirty="0"/>
              <a:t>Windows</a:t>
            </a:r>
          </a:p>
          <a:p>
            <a:pPr lvl="1"/>
            <a:r>
              <a:rPr lang="en-US" dirty="0"/>
              <a:t>Vertical transportation</a:t>
            </a:r>
          </a:p>
          <a:p>
            <a:pPr lvl="1"/>
            <a:r>
              <a:rPr lang="en-US" dirty="0"/>
              <a:t>Site drainage</a:t>
            </a:r>
          </a:p>
          <a:p>
            <a:pPr lvl="1"/>
            <a:r>
              <a:rPr lang="en-US" dirty="0"/>
              <a:t>Paving</a:t>
            </a:r>
          </a:p>
          <a:p>
            <a:endParaRPr lang="en-US" dirty="0"/>
          </a:p>
        </p:txBody>
      </p:sp>
      <p:sp>
        <p:nvSpPr>
          <p:cNvPr id="4" name="Footer Placeholder 4">
            <a:extLst>
              <a:ext uri="{FF2B5EF4-FFF2-40B4-BE49-F238E27FC236}">
                <a16:creationId xmlns:a16="http://schemas.microsoft.com/office/drawing/2014/main" id="{12256F53-285D-4193-9709-78DA926793EC}"/>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Picture 4"/>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14001" r="13999"/>
          <a:stretch/>
        </p:blipFill>
        <p:spPr>
          <a:xfrm>
            <a:off x="5181600" y="2971800"/>
            <a:ext cx="3048000" cy="2971800"/>
          </a:xfrm>
          <a:prstGeom prst="rect">
            <a:avLst/>
          </a:prstGeom>
        </p:spPr>
      </p:pic>
      <p:pic>
        <p:nvPicPr>
          <p:cNvPr id="6"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7709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tools</a:t>
            </a:r>
          </a:p>
        </p:txBody>
      </p:sp>
      <p:sp>
        <p:nvSpPr>
          <p:cNvPr id="3" name="Content Placeholder 2"/>
          <p:cNvSpPr>
            <a:spLocks noGrp="1"/>
          </p:cNvSpPr>
          <p:nvPr>
            <p:ph idx="1"/>
          </p:nvPr>
        </p:nvSpPr>
        <p:spPr/>
        <p:txBody>
          <a:bodyPr/>
          <a:lstStyle/>
          <a:p>
            <a:r>
              <a:rPr lang="en-US" sz="2800" dirty="0"/>
              <a:t>Maintenance plan</a:t>
            </a:r>
          </a:p>
          <a:p>
            <a:pPr lvl="1"/>
            <a:r>
              <a:rPr lang="en-US" sz="2400" dirty="0"/>
              <a:t>Annual maintenance, known systems</a:t>
            </a:r>
          </a:p>
          <a:p>
            <a:r>
              <a:rPr lang="en-US" sz="2800" dirty="0"/>
              <a:t>Reserve fund study</a:t>
            </a:r>
          </a:p>
          <a:p>
            <a:pPr lvl="1"/>
            <a:r>
              <a:rPr lang="en-US" sz="2400" dirty="0"/>
              <a:t>In kind replacement</a:t>
            </a:r>
          </a:p>
          <a:p>
            <a:pPr lvl="1"/>
            <a:r>
              <a:rPr lang="en-US" sz="2400" dirty="0"/>
              <a:t>Known assets</a:t>
            </a:r>
          </a:p>
          <a:p>
            <a:pPr lvl="1"/>
            <a:r>
              <a:rPr lang="en-US" sz="2400" dirty="0"/>
              <a:t>Most Expected Useful Life (</a:t>
            </a:r>
            <a:r>
              <a:rPr lang="en-US" sz="2400" dirty="0" err="1"/>
              <a:t>EUL</a:t>
            </a:r>
            <a:r>
              <a:rPr lang="en-US" sz="2400" dirty="0"/>
              <a:t>) 20 to 30 years</a:t>
            </a:r>
          </a:p>
          <a:p>
            <a:r>
              <a:rPr lang="en-US" sz="2800" dirty="0"/>
              <a:t>Capital improvements plan</a:t>
            </a:r>
          </a:p>
          <a:p>
            <a:pPr lvl="1"/>
            <a:r>
              <a:rPr lang="en-US" sz="2400" dirty="0"/>
              <a:t>Upgrades</a:t>
            </a:r>
          </a:p>
          <a:p>
            <a:endParaRPr lang="en-US" dirty="0"/>
          </a:p>
        </p:txBody>
      </p:sp>
      <p:sp>
        <p:nvSpPr>
          <p:cNvPr id="4" name="Footer Placeholder 4">
            <a:extLst>
              <a:ext uri="{FF2B5EF4-FFF2-40B4-BE49-F238E27FC236}">
                <a16:creationId xmlns:a16="http://schemas.microsoft.com/office/drawing/2014/main" id="{3D2897CC-002B-4318-B9BA-24E6D8F0C002}"/>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82635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things change…</a:t>
            </a:r>
          </a:p>
        </p:txBody>
      </p:sp>
      <p:sp>
        <p:nvSpPr>
          <p:cNvPr id="3" name="Content Placeholder 2"/>
          <p:cNvSpPr>
            <a:spLocks noGrp="1"/>
          </p:cNvSpPr>
          <p:nvPr>
            <p:ph idx="1"/>
          </p:nvPr>
        </p:nvSpPr>
        <p:spPr/>
        <p:txBody>
          <a:bodyPr/>
          <a:lstStyle/>
          <a:p>
            <a:r>
              <a:rPr lang="en-US" dirty="0"/>
              <a:t>Even after 10 years, in kind replacement may not be appropriate</a:t>
            </a:r>
          </a:p>
          <a:p>
            <a:pPr lvl="1"/>
            <a:r>
              <a:rPr lang="en-US" dirty="0"/>
              <a:t>Technology changes</a:t>
            </a:r>
          </a:p>
          <a:p>
            <a:pPr lvl="1"/>
            <a:r>
              <a:rPr lang="en-US" dirty="0"/>
              <a:t>Owner expectations change</a:t>
            </a:r>
          </a:p>
          <a:p>
            <a:endParaRPr lang="en-US" dirty="0"/>
          </a:p>
        </p:txBody>
      </p:sp>
      <p:sp>
        <p:nvSpPr>
          <p:cNvPr id="4" name="Footer Placeholder 4">
            <a:extLst>
              <a:ext uri="{FF2B5EF4-FFF2-40B4-BE49-F238E27FC236}">
                <a16:creationId xmlns:a16="http://schemas.microsoft.com/office/drawing/2014/main" id="{57ACB58A-63CC-417E-B0AC-5BABE50E48B3}"/>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114498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“out of sight, out of mind” effect</a:t>
            </a:r>
          </a:p>
        </p:txBody>
      </p:sp>
      <p:sp>
        <p:nvSpPr>
          <p:cNvPr id="3" name="Content Placeholder 2"/>
          <p:cNvSpPr>
            <a:spLocks noGrp="1"/>
          </p:cNvSpPr>
          <p:nvPr>
            <p:ph idx="1"/>
          </p:nvPr>
        </p:nvSpPr>
        <p:spPr/>
        <p:txBody>
          <a:bodyPr/>
          <a:lstStyle/>
          <a:p>
            <a:r>
              <a:rPr lang="en-US" dirty="0"/>
              <a:t>Underground</a:t>
            </a:r>
          </a:p>
          <a:p>
            <a:r>
              <a:rPr lang="en-US" dirty="0"/>
              <a:t>Corrosion</a:t>
            </a:r>
          </a:p>
          <a:p>
            <a:r>
              <a:rPr lang="en-US" dirty="0"/>
              <a:t>Flashing</a:t>
            </a:r>
          </a:p>
          <a:p>
            <a:r>
              <a:rPr lang="en-US" dirty="0"/>
              <a:t>Underlayment</a:t>
            </a:r>
          </a:p>
          <a:p>
            <a:r>
              <a:rPr lang="en-US" dirty="0"/>
              <a:t>Erosion/Drainage</a:t>
            </a:r>
          </a:p>
          <a:p>
            <a:endParaRPr lang="en-US" dirty="0"/>
          </a:p>
        </p:txBody>
      </p:sp>
      <p:sp>
        <p:nvSpPr>
          <p:cNvPr id="4" name="Footer Placeholder 4">
            <a:extLst>
              <a:ext uri="{FF2B5EF4-FFF2-40B4-BE49-F238E27FC236}">
                <a16:creationId xmlns:a16="http://schemas.microsoft.com/office/drawing/2014/main" id="{897AC5D3-2228-433C-A806-E0B382722D6D}"/>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2050" name="Picture 2" descr="Image result for erosion near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68598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55221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“I don’t know what I don’t know” effect</a:t>
            </a:r>
          </a:p>
        </p:txBody>
      </p:sp>
      <p:sp>
        <p:nvSpPr>
          <p:cNvPr id="3" name="Content Placeholder 2"/>
          <p:cNvSpPr>
            <a:spLocks noGrp="1"/>
          </p:cNvSpPr>
          <p:nvPr>
            <p:ph idx="1"/>
          </p:nvPr>
        </p:nvSpPr>
        <p:spPr/>
        <p:txBody>
          <a:bodyPr/>
          <a:lstStyle/>
          <a:p>
            <a:r>
              <a:rPr lang="en-US" dirty="0"/>
              <a:t>Tile roof underlayment</a:t>
            </a:r>
          </a:p>
          <a:p>
            <a:r>
              <a:rPr lang="en-US" dirty="0"/>
              <a:t>Cast iron piping</a:t>
            </a:r>
          </a:p>
          <a:p>
            <a:r>
              <a:rPr lang="en-US" dirty="0" smtClean="0"/>
              <a:t>HVAC/ventilation</a:t>
            </a:r>
            <a:endParaRPr lang="en-US" dirty="0"/>
          </a:p>
          <a:p>
            <a:r>
              <a:rPr lang="en-US" dirty="0"/>
              <a:t>Effect of water quality</a:t>
            </a:r>
          </a:p>
        </p:txBody>
      </p:sp>
      <p:sp>
        <p:nvSpPr>
          <p:cNvPr id="4" name="Footer Placeholder 4">
            <a:extLst>
              <a:ext uri="{FF2B5EF4-FFF2-40B4-BE49-F238E27FC236}">
                <a16:creationId xmlns:a16="http://schemas.microsoft.com/office/drawing/2014/main" id="{E4E27FFA-A183-4736-9EF3-5E536ADBAD06}"/>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3078" name="Picture 6" descr="Image result for corroded pip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7000" y="3512522"/>
            <a:ext cx="325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25092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a:t>
            </a:r>
          </a:p>
        </p:txBody>
      </p:sp>
      <p:sp>
        <p:nvSpPr>
          <p:cNvPr id="3" name="Content Placeholder 2"/>
          <p:cNvSpPr>
            <a:spLocks noGrp="1"/>
          </p:cNvSpPr>
          <p:nvPr>
            <p:ph idx="1"/>
          </p:nvPr>
        </p:nvSpPr>
        <p:spPr/>
        <p:txBody>
          <a:bodyPr/>
          <a:lstStyle/>
          <a:p>
            <a:pPr lvl="0"/>
            <a:r>
              <a:rPr lang="en-US" dirty="0"/>
              <a:t>The expected useful life (</a:t>
            </a:r>
            <a:r>
              <a:rPr lang="en-US" dirty="0" err="1"/>
              <a:t>EUL</a:t>
            </a:r>
            <a:r>
              <a:rPr lang="en-US" dirty="0"/>
              <a:t>) of a building?</a:t>
            </a:r>
          </a:p>
          <a:p>
            <a:pPr lvl="1"/>
            <a:r>
              <a:rPr lang="en-US" dirty="0"/>
              <a:t>Many variables</a:t>
            </a:r>
          </a:p>
          <a:p>
            <a:pPr lvl="1"/>
            <a:r>
              <a:rPr lang="en-US" dirty="0"/>
              <a:t>Generally 50 – 100 years</a:t>
            </a:r>
          </a:p>
          <a:p>
            <a:r>
              <a:rPr lang="en-US" dirty="0" err="1"/>
              <a:t>EUL</a:t>
            </a:r>
            <a:r>
              <a:rPr lang="en-US" dirty="0"/>
              <a:t> criteria for most reserve fund study components is 20 – 30 years </a:t>
            </a:r>
            <a:endParaRPr lang="en-US" dirty="0" smtClean="0"/>
          </a:p>
          <a:p>
            <a:r>
              <a:rPr lang="en-US" dirty="0" smtClean="0"/>
              <a:t>Long range plan needed</a:t>
            </a:r>
            <a:endParaRPr lang="en-US" dirty="0"/>
          </a:p>
          <a:p>
            <a:endParaRPr lang="en-US" dirty="0"/>
          </a:p>
        </p:txBody>
      </p:sp>
      <p:sp>
        <p:nvSpPr>
          <p:cNvPr id="4" name="Footer Placeholder 4">
            <a:extLst>
              <a:ext uri="{FF2B5EF4-FFF2-40B4-BE49-F238E27FC236}">
                <a16:creationId xmlns:a16="http://schemas.microsoft.com/office/drawing/2014/main" id="{0FABB718-7406-4713-870D-88C44353498E}"/>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88468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long?</a:t>
            </a:r>
          </a:p>
        </p:txBody>
      </p:sp>
      <p:sp>
        <p:nvSpPr>
          <p:cNvPr id="3" name="Content Placeholder 2"/>
          <p:cNvSpPr>
            <a:spLocks noGrp="1"/>
          </p:cNvSpPr>
          <p:nvPr>
            <p:ph idx="1"/>
          </p:nvPr>
        </p:nvSpPr>
        <p:spPr/>
        <p:txBody>
          <a:bodyPr/>
          <a:lstStyle/>
          <a:p>
            <a:r>
              <a:rPr lang="en-US" dirty="0"/>
              <a:t>What about components with </a:t>
            </a:r>
            <a:r>
              <a:rPr lang="en-US" dirty="0" err="1"/>
              <a:t>EUL</a:t>
            </a:r>
            <a:r>
              <a:rPr lang="en-US" dirty="0"/>
              <a:t> greater than 30 years?</a:t>
            </a:r>
          </a:p>
          <a:p>
            <a:pPr lvl="1"/>
            <a:r>
              <a:rPr lang="en-US" dirty="0"/>
              <a:t>Reserve allowances</a:t>
            </a:r>
          </a:p>
          <a:p>
            <a:pPr lvl="1"/>
            <a:r>
              <a:rPr lang="en-US" dirty="0"/>
              <a:t>Our white paper (available on request)</a:t>
            </a:r>
          </a:p>
          <a:p>
            <a:endParaRPr lang="en-US" dirty="0"/>
          </a:p>
        </p:txBody>
      </p:sp>
      <p:sp>
        <p:nvSpPr>
          <p:cNvPr id="4" name="Footer Placeholder 4">
            <a:extLst>
              <a:ext uri="{FF2B5EF4-FFF2-40B4-BE49-F238E27FC236}">
                <a16:creationId xmlns:a16="http://schemas.microsoft.com/office/drawing/2014/main" id="{27AE2A47-8E37-4FE1-94B6-BD76686BB09D}"/>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04722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 a building </a:t>
            </a:r>
            <a:r>
              <a:rPr lang="en-US" dirty="0" smtClean="0"/>
              <a:t>baseline</a:t>
            </a:r>
            <a:endParaRPr lang="en-US" dirty="0"/>
          </a:p>
        </p:txBody>
      </p:sp>
      <p:sp>
        <p:nvSpPr>
          <p:cNvPr id="3" name="Content Placeholder 2"/>
          <p:cNvSpPr>
            <a:spLocks noGrp="1"/>
          </p:cNvSpPr>
          <p:nvPr>
            <p:ph idx="1"/>
          </p:nvPr>
        </p:nvSpPr>
        <p:spPr/>
        <p:txBody>
          <a:bodyPr/>
          <a:lstStyle/>
          <a:p>
            <a:r>
              <a:rPr lang="en-US" dirty="0"/>
              <a:t>Core systems</a:t>
            </a:r>
          </a:p>
          <a:p>
            <a:pPr lvl="1"/>
            <a:r>
              <a:rPr lang="en-US" sz="2400" dirty="0"/>
              <a:t>Structure</a:t>
            </a:r>
          </a:p>
          <a:p>
            <a:pPr lvl="1"/>
            <a:r>
              <a:rPr lang="en-US" sz="2400" dirty="0"/>
              <a:t>Building envelope</a:t>
            </a:r>
          </a:p>
          <a:p>
            <a:pPr lvl="2"/>
            <a:r>
              <a:rPr lang="en-US" sz="2000" dirty="0" smtClean="0"/>
              <a:t>Walls</a:t>
            </a:r>
            <a:endParaRPr lang="en-US" sz="2000" dirty="0"/>
          </a:p>
          <a:p>
            <a:pPr lvl="2"/>
            <a:r>
              <a:rPr lang="en-US" sz="2000" dirty="0" smtClean="0"/>
              <a:t>Windows </a:t>
            </a:r>
            <a:endParaRPr lang="en-US" sz="2000" dirty="0"/>
          </a:p>
          <a:p>
            <a:pPr lvl="2"/>
            <a:r>
              <a:rPr lang="en-US" sz="2000" dirty="0"/>
              <a:t>Doors</a:t>
            </a:r>
          </a:p>
          <a:p>
            <a:pPr lvl="2"/>
            <a:r>
              <a:rPr lang="en-US" sz="2000" dirty="0"/>
              <a:t>Roof</a:t>
            </a:r>
          </a:p>
          <a:p>
            <a:endParaRPr lang="en-US" dirty="0"/>
          </a:p>
        </p:txBody>
      </p:sp>
      <p:sp>
        <p:nvSpPr>
          <p:cNvPr id="4" name="Footer Placeholder 4">
            <a:extLst>
              <a:ext uri="{FF2B5EF4-FFF2-40B4-BE49-F238E27FC236}">
                <a16:creationId xmlns:a16="http://schemas.microsoft.com/office/drawing/2014/main" id="{DC84A520-F08E-484D-B576-75C83EF13899}"/>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Picture 4" descr="Homeowners Associations: Why Every Residential Area Shoul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71893" y="3733800"/>
            <a:ext cx="4604392" cy="2144819"/>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856885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a:r>
            <a:r>
              <a:rPr lang="en-US" dirty="0"/>
              <a:t>missing? </a:t>
            </a:r>
          </a:p>
        </p:txBody>
      </p:sp>
      <p:sp>
        <p:nvSpPr>
          <p:cNvPr id="3" name="Content Placeholder 2"/>
          <p:cNvSpPr>
            <a:spLocks noGrp="1"/>
          </p:cNvSpPr>
          <p:nvPr>
            <p:ph idx="1"/>
          </p:nvPr>
        </p:nvSpPr>
        <p:spPr/>
        <p:txBody>
          <a:bodyPr/>
          <a:lstStyle/>
          <a:p>
            <a:r>
              <a:rPr lang="en-US" dirty="0"/>
              <a:t>Compare to:</a:t>
            </a:r>
          </a:p>
          <a:p>
            <a:pPr lvl="1"/>
            <a:r>
              <a:rPr lang="en-US" dirty="0"/>
              <a:t>Maintenance plan</a:t>
            </a:r>
          </a:p>
          <a:p>
            <a:pPr lvl="1"/>
            <a:r>
              <a:rPr lang="en-US" dirty="0"/>
              <a:t>Reserve fund study</a:t>
            </a:r>
          </a:p>
          <a:p>
            <a:pPr lvl="1"/>
            <a:r>
              <a:rPr lang="en-US" dirty="0"/>
              <a:t>Asset </a:t>
            </a:r>
            <a:r>
              <a:rPr lang="en-US" dirty="0" smtClean="0"/>
              <a:t>list</a:t>
            </a:r>
          </a:p>
          <a:p>
            <a:pPr lvl="1"/>
            <a:r>
              <a:rPr lang="en-US" dirty="0" smtClean="0"/>
              <a:t>Identify gaps</a:t>
            </a:r>
          </a:p>
          <a:p>
            <a:endParaRPr lang="en-US" dirty="0"/>
          </a:p>
        </p:txBody>
      </p:sp>
      <p:sp>
        <p:nvSpPr>
          <p:cNvPr id="4" name="Footer Placeholder 4">
            <a:extLst>
              <a:ext uri="{FF2B5EF4-FFF2-40B4-BE49-F238E27FC236}">
                <a16:creationId xmlns:a16="http://schemas.microsoft.com/office/drawing/2014/main" id="{F947E1EE-1437-4F4E-A796-0A329E887CDB}"/>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86936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Davis–</a:t>
            </a:r>
            <a:r>
              <a:rPr lang="en-US" dirty="0" err="1"/>
              <a:t>Stirling</a:t>
            </a:r>
            <a:r>
              <a:rPr lang="en-US" dirty="0"/>
              <a:t> Common Interest Development Act in 1985.</a:t>
            </a:r>
          </a:p>
        </p:txBody>
      </p:sp>
      <p:sp>
        <p:nvSpPr>
          <p:cNvPr id="3" name="Content Placeholder 2"/>
          <p:cNvSpPr>
            <a:spLocks noGrp="1"/>
          </p:cNvSpPr>
          <p:nvPr>
            <p:ph idx="1"/>
          </p:nvPr>
        </p:nvSpPr>
        <p:spPr/>
        <p:txBody>
          <a:bodyPr/>
          <a:lstStyle/>
          <a:p>
            <a:r>
              <a:rPr lang="en-US" dirty="0"/>
              <a:t>In 1985 California Assemblymen drafted and passed an act that created a comprehensive body of law governing common interest developments.</a:t>
            </a:r>
          </a:p>
          <a:p>
            <a:r>
              <a:rPr lang="en-US" dirty="0"/>
              <a:t>An explosion was triggered.</a:t>
            </a:r>
          </a:p>
        </p:txBody>
      </p:sp>
      <p:sp>
        <p:nvSpPr>
          <p:cNvPr id="4" name="Footer Placeholder 4">
            <a:extLst>
              <a:ext uri="{FF2B5EF4-FFF2-40B4-BE49-F238E27FC236}">
                <a16:creationId xmlns:a16="http://schemas.microsoft.com/office/drawing/2014/main" id="{A36AF38F-A2A9-4415-9610-F017B6D00AF2}"/>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1026" name="Picture 2" descr="Explosion, Pow, Detonation, Bomb, Boom, Burst, Blaz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351682"/>
            <a:ext cx="3141980" cy="287449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40" y="5295150"/>
            <a:ext cx="1924396" cy="931025"/>
          </a:xfrm>
          <a:prstGeom prst="rect">
            <a:avLst/>
          </a:prstGeom>
        </p:spPr>
      </p:pic>
    </p:spTree>
    <p:extLst>
      <p:ext uri="{BB962C8B-B14F-4D97-AF65-F5344CB8AC3E}">
        <p14:creationId xmlns:p14="http://schemas.microsoft.com/office/powerpoint/2010/main" val="197953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Peel </a:t>
            </a:r>
            <a:r>
              <a:rPr lang="en-US" sz="4000" dirty="0"/>
              <a:t>the onion (a few examples</a:t>
            </a:r>
            <a:r>
              <a:rPr lang="en-US" sz="4000" dirty="0" smtClean="0"/>
              <a:t>)</a:t>
            </a:r>
            <a:endParaRPr lang="en-US" dirty="0"/>
          </a:p>
        </p:txBody>
      </p:sp>
      <p:sp>
        <p:nvSpPr>
          <p:cNvPr id="3" name="Content Placeholder 2"/>
          <p:cNvSpPr>
            <a:spLocks noGrp="1"/>
          </p:cNvSpPr>
          <p:nvPr>
            <p:ph idx="1"/>
          </p:nvPr>
        </p:nvSpPr>
        <p:spPr/>
        <p:txBody>
          <a:bodyPr/>
          <a:lstStyle/>
          <a:p>
            <a:r>
              <a:rPr lang="en-US" dirty="0"/>
              <a:t>Plumbing</a:t>
            </a:r>
          </a:p>
          <a:p>
            <a:pPr lvl="1"/>
            <a:r>
              <a:rPr lang="en-US" dirty="0"/>
              <a:t>What kind of pipe?</a:t>
            </a:r>
          </a:p>
          <a:p>
            <a:pPr lvl="1"/>
            <a:r>
              <a:rPr lang="en-US" dirty="0"/>
              <a:t>Where is the pipe?</a:t>
            </a:r>
          </a:p>
          <a:p>
            <a:pPr lvl="1"/>
            <a:r>
              <a:rPr lang="en-US" dirty="0" smtClean="0"/>
              <a:t>Effect of water </a:t>
            </a:r>
            <a:r>
              <a:rPr lang="en-US" dirty="0"/>
              <a:t>quality</a:t>
            </a:r>
          </a:p>
          <a:p>
            <a:endParaRPr lang="en-US" dirty="0"/>
          </a:p>
        </p:txBody>
      </p:sp>
      <p:sp>
        <p:nvSpPr>
          <p:cNvPr id="4" name="Footer Placeholder 4">
            <a:extLst>
              <a:ext uri="{FF2B5EF4-FFF2-40B4-BE49-F238E27FC236}">
                <a16:creationId xmlns:a16="http://schemas.microsoft.com/office/drawing/2014/main" id="{C75AE51D-7E9C-4C99-819E-FDAB2901311D}"/>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4098" name="Picture 2" descr="Image result for galvanized pi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0"/>
            <a:ext cx="28575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8750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Peel the onion (a few examples</a:t>
            </a:r>
            <a:r>
              <a:rPr lang="en-US" sz="4000" dirty="0" smtClean="0"/>
              <a:t>)</a:t>
            </a:r>
            <a:endParaRPr lang="en-US" sz="4000" dirty="0"/>
          </a:p>
        </p:txBody>
      </p:sp>
      <p:sp>
        <p:nvSpPr>
          <p:cNvPr id="3" name="Content Placeholder 2"/>
          <p:cNvSpPr>
            <a:spLocks noGrp="1"/>
          </p:cNvSpPr>
          <p:nvPr>
            <p:ph idx="1"/>
          </p:nvPr>
        </p:nvSpPr>
        <p:spPr/>
        <p:txBody>
          <a:bodyPr/>
          <a:lstStyle/>
          <a:p>
            <a:r>
              <a:rPr lang="en-US" dirty="0"/>
              <a:t>Windows</a:t>
            </a:r>
          </a:p>
          <a:p>
            <a:pPr lvl="1"/>
            <a:r>
              <a:rPr lang="en-US" dirty="0"/>
              <a:t>Flashing</a:t>
            </a:r>
          </a:p>
          <a:p>
            <a:pPr lvl="1"/>
            <a:r>
              <a:rPr lang="en-US" dirty="0"/>
              <a:t>Seals</a:t>
            </a:r>
          </a:p>
          <a:p>
            <a:pPr lvl="1"/>
            <a:r>
              <a:rPr lang="en-US" dirty="0"/>
              <a:t>Operation</a:t>
            </a:r>
          </a:p>
          <a:p>
            <a:endParaRPr lang="en-US" dirty="0"/>
          </a:p>
        </p:txBody>
      </p:sp>
      <p:sp>
        <p:nvSpPr>
          <p:cNvPr id="4" name="Footer Placeholder 4">
            <a:extLst>
              <a:ext uri="{FF2B5EF4-FFF2-40B4-BE49-F238E27FC236}">
                <a16:creationId xmlns:a16="http://schemas.microsoft.com/office/drawing/2014/main" id="{E9C6ECE5-B675-443E-82CB-1CA6B626ABBB}"/>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122" name="Picture 2" descr="Image result for window conden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714" y="2743200"/>
            <a:ext cx="456971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06142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Peel the onion (a few examples</a:t>
            </a:r>
            <a:r>
              <a:rPr lang="en-US" sz="4000" dirty="0" smtClean="0"/>
              <a:t>)</a:t>
            </a:r>
            <a:endParaRPr lang="en-US" sz="4000" dirty="0"/>
          </a:p>
        </p:txBody>
      </p:sp>
      <p:sp>
        <p:nvSpPr>
          <p:cNvPr id="3" name="Content Placeholder 2"/>
          <p:cNvSpPr>
            <a:spLocks noGrp="1"/>
          </p:cNvSpPr>
          <p:nvPr>
            <p:ph idx="1"/>
          </p:nvPr>
        </p:nvSpPr>
        <p:spPr/>
        <p:txBody>
          <a:bodyPr/>
          <a:lstStyle/>
          <a:p>
            <a:pPr lvl="0"/>
            <a:r>
              <a:rPr lang="en-US" dirty="0"/>
              <a:t>Building envelope</a:t>
            </a:r>
          </a:p>
          <a:p>
            <a:pPr lvl="1"/>
            <a:r>
              <a:rPr lang="en-US" dirty="0"/>
              <a:t>Brick veneer</a:t>
            </a:r>
          </a:p>
          <a:p>
            <a:pPr lvl="1"/>
            <a:r>
              <a:rPr lang="en-US" dirty="0" err="1"/>
              <a:t>EIFS</a:t>
            </a:r>
            <a:endParaRPr lang="en-US" dirty="0"/>
          </a:p>
          <a:p>
            <a:pPr lvl="1"/>
            <a:r>
              <a:rPr lang="en-US" dirty="0"/>
              <a:t>Composition board</a:t>
            </a:r>
          </a:p>
          <a:p>
            <a:pPr lvl="1"/>
            <a:r>
              <a:rPr lang="en-US" dirty="0"/>
              <a:t>Vinyl</a:t>
            </a:r>
          </a:p>
          <a:p>
            <a:endParaRPr lang="en-US" dirty="0"/>
          </a:p>
        </p:txBody>
      </p:sp>
      <p:sp>
        <p:nvSpPr>
          <p:cNvPr id="4" name="Footer Placeholder 4">
            <a:extLst>
              <a:ext uri="{FF2B5EF4-FFF2-40B4-BE49-F238E27FC236}">
                <a16:creationId xmlns:a16="http://schemas.microsoft.com/office/drawing/2014/main" id="{1637B679-B512-4D09-9A94-4048320C3934}"/>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Picture 4"/>
          <p:cNvPicPr>
            <a:picLocks noChangeAspect="1"/>
          </p:cNvPicPr>
          <p:nvPr/>
        </p:nvPicPr>
        <p:blipFill>
          <a:blip r:embed="rId2"/>
          <a:stretch>
            <a:fillRect/>
          </a:stretch>
        </p:blipFill>
        <p:spPr>
          <a:xfrm>
            <a:off x="3733800" y="4119601"/>
            <a:ext cx="5162550" cy="1976399"/>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01520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Peel the onion (a few examples</a:t>
            </a:r>
            <a:r>
              <a:rPr lang="en-US" sz="4000" dirty="0" smtClean="0"/>
              <a:t>)</a:t>
            </a:r>
            <a:endParaRPr lang="en-US" sz="4000" dirty="0"/>
          </a:p>
        </p:txBody>
      </p:sp>
      <p:sp>
        <p:nvSpPr>
          <p:cNvPr id="3" name="Content Placeholder 2"/>
          <p:cNvSpPr>
            <a:spLocks noGrp="1"/>
          </p:cNvSpPr>
          <p:nvPr>
            <p:ph idx="1"/>
          </p:nvPr>
        </p:nvSpPr>
        <p:spPr/>
        <p:txBody>
          <a:bodyPr/>
          <a:lstStyle/>
          <a:p>
            <a:pPr lvl="0"/>
            <a:r>
              <a:rPr lang="en-US" dirty="0"/>
              <a:t>Building envelope</a:t>
            </a:r>
          </a:p>
          <a:p>
            <a:pPr lvl="1"/>
            <a:r>
              <a:rPr lang="en-US" dirty="0"/>
              <a:t>Cracks</a:t>
            </a:r>
          </a:p>
          <a:p>
            <a:pPr lvl="1"/>
            <a:r>
              <a:rPr lang="en-US" dirty="0"/>
              <a:t>Delamination</a:t>
            </a:r>
          </a:p>
          <a:p>
            <a:pPr lvl="1"/>
            <a:r>
              <a:rPr lang="en-US" dirty="0"/>
              <a:t>Distortion</a:t>
            </a:r>
          </a:p>
          <a:p>
            <a:pPr lvl="1"/>
            <a:r>
              <a:rPr lang="en-US" dirty="0"/>
              <a:t>Water intrusion</a:t>
            </a:r>
          </a:p>
          <a:p>
            <a:pPr lvl="1"/>
            <a:r>
              <a:rPr lang="en-US" dirty="0"/>
              <a:t>Water retention </a:t>
            </a:r>
            <a:r>
              <a:rPr lang="en-US" dirty="0" smtClean="0"/>
              <a:t/>
            </a:r>
            <a:br>
              <a:rPr lang="en-US" dirty="0" smtClean="0"/>
            </a:br>
            <a:r>
              <a:rPr lang="en-US" dirty="0" smtClean="0"/>
              <a:t>(</a:t>
            </a:r>
            <a:r>
              <a:rPr lang="en-US" dirty="0"/>
              <a:t>drainage plane) </a:t>
            </a:r>
          </a:p>
          <a:p>
            <a:endParaRPr lang="en-US" dirty="0"/>
          </a:p>
        </p:txBody>
      </p:sp>
      <p:sp>
        <p:nvSpPr>
          <p:cNvPr id="4" name="Footer Placeholder 4">
            <a:extLst>
              <a:ext uri="{FF2B5EF4-FFF2-40B4-BE49-F238E27FC236}">
                <a16:creationId xmlns:a16="http://schemas.microsoft.com/office/drawing/2014/main" id="{EC531B95-23CA-4D20-A8F3-5DCFF5FAB539}"/>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Picture 4"/>
          <p:cNvPicPr>
            <a:picLocks noChangeAspect="1"/>
          </p:cNvPicPr>
          <p:nvPr/>
        </p:nvPicPr>
        <p:blipFill>
          <a:blip r:embed="rId2"/>
          <a:stretch>
            <a:fillRect/>
          </a:stretch>
        </p:blipFill>
        <p:spPr>
          <a:xfrm>
            <a:off x="4958637" y="3200400"/>
            <a:ext cx="3533775" cy="2657475"/>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39918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Peel the onion (a few examples</a:t>
            </a:r>
            <a:r>
              <a:rPr lang="en-US" sz="4000" dirty="0" smtClean="0"/>
              <a:t>)</a:t>
            </a:r>
            <a:endParaRPr lang="en-US" sz="4000" dirty="0"/>
          </a:p>
        </p:txBody>
      </p:sp>
      <p:sp>
        <p:nvSpPr>
          <p:cNvPr id="3" name="Content Placeholder 2"/>
          <p:cNvSpPr>
            <a:spLocks noGrp="1"/>
          </p:cNvSpPr>
          <p:nvPr>
            <p:ph idx="1"/>
          </p:nvPr>
        </p:nvSpPr>
        <p:spPr/>
        <p:txBody>
          <a:bodyPr/>
          <a:lstStyle/>
          <a:p>
            <a:r>
              <a:rPr lang="en-US" dirty="0"/>
              <a:t>Vertical transportation</a:t>
            </a:r>
          </a:p>
          <a:p>
            <a:pPr lvl="1"/>
            <a:r>
              <a:rPr lang="en-US" dirty="0"/>
              <a:t>Controls</a:t>
            </a:r>
          </a:p>
          <a:p>
            <a:pPr lvl="1"/>
            <a:r>
              <a:rPr lang="en-US" dirty="0"/>
              <a:t>ADA</a:t>
            </a:r>
          </a:p>
          <a:p>
            <a:endParaRPr lang="en-US" dirty="0"/>
          </a:p>
        </p:txBody>
      </p:sp>
      <p:sp>
        <p:nvSpPr>
          <p:cNvPr id="4" name="Footer Placeholder 4">
            <a:extLst>
              <a:ext uri="{FF2B5EF4-FFF2-40B4-BE49-F238E27FC236}">
                <a16:creationId xmlns:a16="http://schemas.microsoft.com/office/drawing/2014/main" id="{31242085-7838-4261-A047-3B2A32493F82}"/>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1026" name="Picture 2" descr="Image result for old elev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2209800"/>
            <a:ext cx="268605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911973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good faith effort</a:t>
            </a:r>
            <a:endParaRPr lang="en-US" dirty="0"/>
          </a:p>
        </p:txBody>
      </p:sp>
      <p:sp>
        <p:nvSpPr>
          <p:cNvPr id="3" name="Content Placeholder 2"/>
          <p:cNvSpPr>
            <a:spLocks noGrp="1"/>
          </p:cNvSpPr>
          <p:nvPr>
            <p:ph idx="1"/>
          </p:nvPr>
        </p:nvSpPr>
        <p:spPr/>
        <p:txBody>
          <a:bodyPr/>
          <a:lstStyle/>
          <a:p>
            <a:r>
              <a:rPr lang="en-US" dirty="0" smtClean="0"/>
              <a:t>It’s </a:t>
            </a:r>
            <a:r>
              <a:rPr lang="en-US" dirty="0"/>
              <a:t>a subjective exercise, but credible</a:t>
            </a:r>
          </a:p>
          <a:p>
            <a:pPr lvl="1"/>
            <a:r>
              <a:rPr lang="en-US" dirty="0"/>
              <a:t>A good faith effort to stay ahead of the curve</a:t>
            </a:r>
          </a:p>
          <a:p>
            <a:pPr lvl="1"/>
            <a:r>
              <a:rPr lang="en-US" dirty="0"/>
              <a:t>The result offers an opportunity to choose</a:t>
            </a:r>
          </a:p>
          <a:p>
            <a:pPr lvl="2"/>
            <a:r>
              <a:rPr lang="en-US" dirty="0"/>
              <a:t>In-kind replacement</a:t>
            </a:r>
          </a:p>
          <a:p>
            <a:pPr lvl="2"/>
            <a:r>
              <a:rPr lang="en-US" dirty="0"/>
              <a:t>Or upgrade</a:t>
            </a:r>
          </a:p>
          <a:p>
            <a:endParaRPr lang="en-US" dirty="0"/>
          </a:p>
        </p:txBody>
      </p:sp>
      <p:sp>
        <p:nvSpPr>
          <p:cNvPr id="4" name="Footer Placeholder 4">
            <a:extLst>
              <a:ext uri="{FF2B5EF4-FFF2-40B4-BE49-F238E27FC236}">
                <a16:creationId xmlns:a16="http://schemas.microsoft.com/office/drawing/2014/main" id="{6943D2FF-95DB-487E-8D45-01729EE88BDD}"/>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99193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Energy Efficiency?</a:t>
            </a:r>
            <a:endParaRPr lang="en-US" dirty="0"/>
          </a:p>
        </p:txBody>
      </p:sp>
      <p:sp>
        <p:nvSpPr>
          <p:cNvPr id="3" name="Content Placeholder 2"/>
          <p:cNvSpPr>
            <a:spLocks noGrp="1"/>
          </p:cNvSpPr>
          <p:nvPr>
            <p:ph idx="1"/>
          </p:nvPr>
        </p:nvSpPr>
        <p:spPr/>
        <p:txBody>
          <a:bodyPr/>
          <a:lstStyle/>
          <a:p>
            <a:r>
              <a:rPr lang="en-US" dirty="0"/>
              <a:t>LED lighting</a:t>
            </a:r>
          </a:p>
          <a:p>
            <a:r>
              <a:rPr lang="en-US" dirty="0"/>
              <a:t>HVAC systems</a:t>
            </a:r>
          </a:p>
          <a:p>
            <a:r>
              <a:rPr lang="en-US" dirty="0"/>
              <a:t>Lighting and environmental </a:t>
            </a:r>
            <a:r>
              <a:rPr lang="en-US" dirty="0" smtClean="0"/>
              <a:t/>
            </a:r>
            <a:br>
              <a:rPr lang="en-US" dirty="0" smtClean="0"/>
            </a:br>
            <a:r>
              <a:rPr lang="en-US" dirty="0" smtClean="0"/>
              <a:t>controls</a:t>
            </a:r>
            <a:endParaRPr lang="en-US" dirty="0"/>
          </a:p>
          <a:p>
            <a:endParaRPr lang="en-US" dirty="0"/>
          </a:p>
        </p:txBody>
      </p:sp>
      <p:sp>
        <p:nvSpPr>
          <p:cNvPr id="4" name="Footer Placeholder 4">
            <a:extLst>
              <a:ext uri="{FF2B5EF4-FFF2-40B4-BE49-F238E27FC236}">
                <a16:creationId xmlns:a16="http://schemas.microsoft.com/office/drawing/2014/main" id="{04FF1E96-EAE3-4F30-BB27-DBB96462288B}"/>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6146" name="Picture 2" descr="Image result for energy st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3429000"/>
            <a:ext cx="23812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64566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Safety?</a:t>
            </a:r>
            <a:endParaRPr lang="en-US" dirty="0"/>
          </a:p>
        </p:txBody>
      </p:sp>
      <p:sp>
        <p:nvSpPr>
          <p:cNvPr id="3" name="Content Placeholder 2"/>
          <p:cNvSpPr>
            <a:spLocks noGrp="1"/>
          </p:cNvSpPr>
          <p:nvPr>
            <p:ph idx="1"/>
          </p:nvPr>
        </p:nvSpPr>
        <p:spPr/>
        <p:txBody>
          <a:bodyPr/>
          <a:lstStyle/>
          <a:p>
            <a:r>
              <a:rPr lang="en-US" dirty="0"/>
              <a:t>Site lighting</a:t>
            </a:r>
          </a:p>
          <a:p>
            <a:r>
              <a:rPr lang="en-US" dirty="0"/>
              <a:t>Balconies</a:t>
            </a:r>
          </a:p>
          <a:p>
            <a:r>
              <a:rPr lang="en-US" dirty="0"/>
              <a:t>Railings</a:t>
            </a:r>
          </a:p>
          <a:p>
            <a:r>
              <a:rPr lang="en-US" dirty="0"/>
              <a:t>Slip resistant surfaces</a:t>
            </a:r>
          </a:p>
          <a:p>
            <a:r>
              <a:rPr lang="en-US" dirty="0"/>
              <a:t>Tripping hazards</a:t>
            </a:r>
          </a:p>
          <a:p>
            <a:endParaRPr lang="en-US" dirty="0"/>
          </a:p>
        </p:txBody>
      </p:sp>
      <p:sp>
        <p:nvSpPr>
          <p:cNvPr id="4" name="Footer Placeholder 4">
            <a:extLst>
              <a:ext uri="{FF2B5EF4-FFF2-40B4-BE49-F238E27FC236}">
                <a16:creationId xmlns:a16="http://schemas.microsoft.com/office/drawing/2014/main" id="{F9A8B995-97D6-4436-9F83-2138D33013F1}"/>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7018" y="2362200"/>
            <a:ext cx="3819307" cy="2273681"/>
          </a:xfrm>
          <a:prstGeom prst="rect">
            <a:avLst/>
          </a:prstGeom>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4092717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 Accessibility</a:t>
            </a:r>
            <a:endParaRPr lang="en-US" dirty="0"/>
          </a:p>
        </p:txBody>
      </p:sp>
      <p:sp>
        <p:nvSpPr>
          <p:cNvPr id="3" name="Content Placeholder 2"/>
          <p:cNvSpPr>
            <a:spLocks noGrp="1"/>
          </p:cNvSpPr>
          <p:nvPr>
            <p:ph idx="1"/>
          </p:nvPr>
        </p:nvSpPr>
        <p:spPr/>
        <p:txBody>
          <a:bodyPr/>
          <a:lstStyle/>
          <a:p>
            <a:r>
              <a:rPr lang="en-US" dirty="0"/>
              <a:t>Parking</a:t>
            </a:r>
          </a:p>
          <a:p>
            <a:r>
              <a:rPr lang="en-US" dirty="0"/>
              <a:t>Signage</a:t>
            </a:r>
          </a:p>
          <a:p>
            <a:r>
              <a:rPr lang="en-US" dirty="0"/>
              <a:t>Door hardware</a:t>
            </a:r>
          </a:p>
          <a:p>
            <a:r>
              <a:rPr lang="en-US" dirty="0"/>
              <a:t>Door openers</a:t>
            </a:r>
          </a:p>
          <a:p>
            <a:r>
              <a:rPr lang="en-US" dirty="0"/>
              <a:t>Restrooms</a:t>
            </a:r>
          </a:p>
          <a:p>
            <a:r>
              <a:rPr lang="en-US" dirty="0"/>
              <a:t>Pool accessories</a:t>
            </a:r>
          </a:p>
          <a:p>
            <a:endParaRPr lang="en-US" dirty="0"/>
          </a:p>
        </p:txBody>
      </p:sp>
      <p:sp>
        <p:nvSpPr>
          <p:cNvPr id="4" name="Footer Placeholder 4">
            <a:extLst>
              <a:ext uri="{FF2B5EF4-FFF2-40B4-BE49-F238E27FC236}">
                <a16:creationId xmlns:a16="http://schemas.microsoft.com/office/drawing/2014/main" id="{DB9622FF-1D78-4F66-AAF4-4500E46D2C97}"/>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5" name="Picture 2" descr="Image result for ada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90800"/>
            <a:ext cx="2476500" cy="245173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75841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Challenges</a:t>
            </a:r>
            <a:endParaRPr lang="en-US" dirty="0"/>
          </a:p>
        </p:txBody>
      </p:sp>
      <p:sp>
        <p:nvSpPr>
          <p:cNvPr id="3" name="Content Placeholder 2"/>
          <p:cNvSpPr>
            <a:spLocks noGrp="1"/>
          </p:cNvSpPr>
          <p:nvPr>
            <p:ph idx="1"/>
          </p:nvPr>
        </p:nvSpPr>
        <p:spPr/>
        <p:txBody>
          <a:bodyPr/>
          <a:lstStyle/>
          <a:p>
            <a:r>
              <a:rPr lang="en-US" dirty="0" smtClean="0"/>
              <a:t>Reluctance to serve</a:t>
            </a:r>
          </a:p>
          <a:p>
            <a:r>
              <a:rPr lang="en-US" dirty="0"/>
              <a:t>Roberts Rules of Order</a:t>
            </a:r>
            <a:r>
              <a:rPr lang="en-US" dirty="0" smtClean="0"/>
              <a:t>?</a:t>
            </a:r>
          </a:p>
          <a:p>
            <a:r>
              <a:rPr lang="en-US" dirty="0"/>
              <a:t>Good intentions, limited </a:t>
            </a:r>
            <a:r>
              <a:rPr lang="en-US" dirty="0" smtClean="0"/>
              <a:t>experience</a:t>
            </a:r>
          </a:p>
          <a:p>
            <a:r>
              <a:rPr lang="en-US" dirty="0"/>
              <a:t>Lack of common objectives</a:t>
            </a:r>
          </a:p>
          <a:p>
            <a:endParaRPr lang="en-US" dirty="0"/>
          </a:p>
          <a:p>
            <a:endParaRPr lang="en-US" dirty="0"/>
          </a:p>
          <a:p>
            <a:endParaRPr lang="en-US" dirty="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74833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5317375"/>
            <a:ext cx="1924396" cy="931025"/>
          </a:xfrm>
          <a:prstGeom prst="rect">
            <a:avLst/>
          </a:prstGeom>
        </p:spPr>
      </p:pic>
      <p:sp>
        <p:nvSpPr>
          <p:cNvPr id="2" name="Title 1"/>
          <p:cNvSpPr>
            <a:spLocks noGrp="1"/>
          </p:cNvSpPr>
          <p:nvPr>
            <p:ph type="title"/>
          </p:nvPr>
        </p:nvSpPr>
        <p:spPr/>
        <p:txBody>
          <a:bodyPr/>
          <a:lstStyle/>
          <a:p>
            <a:r>
              <a:rPr lang="en-US" dirty="0"/>
              <a:t>Community association growth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0265942"/>
              </p:ext>
            </p:extLst>
          </p:nvPr>
        </p:nvGraphicFramePr>
        <p:xfrm>
          <a:off x="609597" y="2362200"/>
          <a:ext cx="7848602" cy="2971800"/>
        </p:xfrm>
        <a:graphic>
          <a:graphicData uri="http://schemas.openxmlformats.org/drawingml/2006/table">
            <a:tbl>
              <a:tblPr firstRow="1" firstCol="1" bandRow="1">
                <a:tableStyleId>{21E4AEA4-8DFA-4A89-87EB-49C32662AFE0}</a:tableStyleId>
              </a:tblPr>
              <a:tblGrid>
                <a:gridCol w="1371603">
                  <a:extLst>
                    <a:ext uri="{9D8B030D-6E8A-4147-A177-3AD203B41FA5}">
                      <a16:colId xmlns:a16="http://schemas.microsoft.com/office/drawing/2014/main" val="2361978580"/>
                    </a:ext>
                  </a:extLst>
                </a:gridCol>
                <a:gridCol w="2551859">
                  <a:extLst>
                    <a:ext uri="{9D8B030D-6E8A-4147-A177-3AD203B41FA5}">
                      <a16:colId xmlns:a16="http://schemas.microsoft.com/office/drawing/2014/main" val="3054296993"/>
                    </a:ext>
                  </a:extLst>
                </a:gridCol>
                <a:gridCol w="1962570">
                  <a:extLst>
                    <a:ext uri="{9D8B030D-6E8A-4147-A177-3AD203B41FA5}">
                      <a16:colId xmlns:a16="http://schemas.microsoft.com/office/drawing/2014/main" val="65653533"/>
                    </a:ext>
                  </a:extLst>
                </a:gridCol>
                <a:gridCol w="1962570">
                  <a:extLst>
                    <a:ext uri="{9D8B030D-6E8A-4147-A177-3AD203B41FA5}">
                      <a16:colId xmlns:a16="http://schemas.microsoft.com/office/drawing/2014/main" val="2286033433"/>
                    </a:ext>
                  </a:extLst>
                </a:gridCol>
              </a:tblGrid>
              <a:tr h="742950">
                <a:tc>
                  <a:txBody>
                    <a:bodyPr/>
                    <a:lstStyle/>
                    <a:p>
                      <a:pPr marL="0" marR="0">
                        <a:lnSpc>
                          <a:spcPct val="107000"/>
                        </a:lnSpc>
                        <a:spcBef>
                          <a:spcPts val="0"/>
                        </a:spcBef>
                        <a:spcAft>
                          <a:spcPts val="0"/>
                        </a:spcAft>
                      </a:pPr>
                      <a:r>
                        <a:rPr lang="en-US" sz="2800">
                          <a:effectLst/>
                        </a:rPr>
                        <a:t>Year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Communities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Units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Residents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807278"/>
                  </a:ext>
                </a:extLst>
              </a:tr>
              <a:tr h="742950">
                <a:tc>
                  <a:txBody>
                    <a:bodyPr/>
                    <a:lstStyle/>
                    <a:p>
                      <a:pPr marL="0" marR="0">
                        <a:lnSpc>
                          <a:spcPct val="107000"/>
                        </a:lnSpc>
                        <a:spcBef>
                          <a:spcPts val="0"/>
                        </a:spcBef>
                        <a:spcAft>
                          <a:spcPts val="0"/>
                        </a:spcAft>
                      </a:pPr>
                      <a:r>
                        <a:rPr lang="en-US" sz="2800">
                          <a:effectLst/>
                        </a:rPr>
                        <a:t>1970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a:effectLst/>
                        </a:rPr>
                        <a:t>10,000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700,000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2.1 million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7161185"/>
                  </a:ext>
                </a:extLst>
              </a:tr>
              <a:tr h="742950">
                <a:tc>
                  <a:txBody>
                    <a:bodyPr/>
                    <a:lstStyle/>
                    <a:p>
                      <a:pPr marL="0" marR="0">
                        <a:lnSpc>
                          <a:spcPct val="107000"/>
                        </a:lnSpc>
                        <a:spcBef>
                          <a:spcPts val="0"/>
                        </a:spcBef>
                        <a:spcAft>
                          <a:spcPts val="0"/>
                        </a:spcAft>
                      </a:pPr>
                      <a:r>
                        <a:rPr lang="en-US" sz="2800">
                          <a:effectLst/>
                        </a:rPr>
                        <a:t>2000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222,500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17.8 million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a:effectLst/>
                        </a:rPr>
                        <a:t>45.2 million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8436007"/>
                  </a:ext>
                </a:extLst>
              </a:tr>
              <a:tr h="742950">
                <a:tc>
                  <a:txBody>
                    <a:bodyPr/>
                    <a:lstStyle/>
                    <a:p>
                      <a:pPr marL="0" marR="0">
                        <a:lnSpc>
                          <a:spcPct val="107000"/>
                        </a:lnSpc>
                        <a:spcBef>
                          <a:spcPts val="0"/>
                        </a:spcBef>
                        <a:spcAft>
                          <a:spcPts val="0"/>
                        </a:spcAft>
                      </a:pPr>
                      <a:r>
                        <a:rPr lang="en-US" sz="2800" dirty="0" smtClean="0">
                          <a:effectLst/>
                        </a:rPr>
                        <a:t>2019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smtClean="0">
                          <a:effectLst/>
                        </a:rPr>
                        <a:t>351,000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smtClean="0">
                          <a:effectLst/>
                        </a:rPr>
                        <a:t>27.2 </a:t>
                      </a:r>
                      <a:r>
                        <a:rPr lang="en-US" sz="2800" dirty="0">
                          <a:effectLst/>
                        </a:rPr>
                        <a:t>million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800" dirty="0" smtClean="0">
                          <a:effectLst/>
                        </a:rPr>
                        <a:t>73.9 </a:t>
                      </a:r>
                      <a:r>
                        <a:rPr lang="en-US" sz="2800" dirty="0">
                          <a:effectLst/>
                        </a:rPr>
                        <a:t>million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0111044"/>
                  </a:ext>
                </a:extLst>
              </a:tr>
            </a:tbl>
          </a:graphicData>
        </a:graphic>
      </p:graphicFrame>
      <p:sp>
        <p:nvSpPr>
          <p:cNvPr id="5" name="Footer Placeholder 4">
            <a:extLst>
              <a:ext uri="{FF2B5EF4-FFF2-40B4-BE49-F238E27FC236}">
                <a16:creationId xmlns:a16="http://schemas.microsoft.com/office/drawing/2014/main" id="{2DA8209E-2425-4216-BCFB-AC3F51E13713}"/>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spTree>
    <p:extLst>
      <p:ext uri="{BB962C8B-B14F-4D97-AF65-F5344CB8AC3E}">
        <p14:creationId xmlns:p14="http://schemas.microsoft.com/office/powerpoint/2010/main" val="1356975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282700"/>
            <a:ext cx="7772400" cy="3308350"/>
          </a:xfrm>
        </p:spPr>
        <p:txBody>
          <a:bodyPr rtlCol="0">
            <a:noAutofit/>
          </a:bodyPr>
          <a:lstStyle/>
          <a:p>
            <a:pPr algn="ctr" eaLnBrk="1" fontAlgn="auto" hangingPunct="1">
              <a:spcAft>
                <a:spcPts val="0"/>
              </a:spcAft>
              <a:defRPr/>
            </a:pPr>
            <a:r>
              <a:rPr lang="en-US" dirty="0" smtClean="0">
                <a:solidFill>
                  <a:schemeClr val="tx1"/>
                </a:solidFill>
                <a:effectLst>
                  <a:outerShdw blurRad="38100" dist="38100" dir="2700000" algn="tl">
                    <a:srgbClr val="000000">
                      <a:alpha val="43137"/>
                    </a:srgbClr>
                  </a:outerShdw>
                </a:effectLst>
              </a:rPr>
              <a:t>Trends in Transition</a:t>
            </a:r>
            <a:endParaRPr lang="en-US" sz="6400" dirty="0">
              <a:solidFill>
                <a:schemeClr val="tx1"/>
              </a:solidFill>
              <a:effectLst>
                <a:outerShdw blurRad="38100" dist="38100" dir="2700000" algn="tl">
                  <a:srgbClr val="000000">
                    <a:alpha val="43137"/>
                  </a:srgbClr>
                </a:outerShdw>
              </a:effectLst>
            </a:endParaRP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908337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282700"/>
            <a:ext cx="7772400" cy="3308350"/>
          </a:xfrm>
        </p:spPr>
        <p:txBody>
          <a:bodyPr rtlCol="0">
            <a:noAutofit/>
          </a:bodyPr>
          <a:lstStyle/>
          <a:p>
            <a:pPr algn="ctr" eaLnBrk="1" fontAlgn="auto" hangingPunct="1">
              <a:spcAft>
                <a:spcPts val="0"/>
              </a:spcAft>
              <a:defRPr/>
            </a:pPr>
            <a:r>
              <a:rPr lang="en-US" dirty="0" smtClean="0">
                <a:solidFill>
                  <a:schemeClr val="tx1"/>
                </a:solidFill>
                <a:effectLst>
                  <a:outerShdw blurRad="38100" dist="38100" dir="2700000" algn="tl">
                    <a:srgbClr val="000000">
                      <a:alpha val="43137"/>
                    </a:srgbClr>
                  </a:outerShdw>
                </a:effectLst>
              </a:rPr>
              <a:t>From Developer to Association</a:t>
            </a:r>
            <a:endParaRPr lang="en-US" sz="6400" dirty="0">
              <a:solidFill>
                <a:schemeClr val="tx1"/>
              </a:solidFill>
              <a:effectLst>
                <a:outerShdw blurRad="38100" dist="38100" dir="2700000" algn="tl">
                  <a:srgbClr val="000000">
                    <a:alpha val="43137"/>
                  </a:srgbClr>
                </a:outerShdw>
              </a:effectLst>
            </a:endParaRP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020298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561975"/>
            <a:ext cx="8229600" cy="1143000"/>
          </a:xfrm>
        </p:spPr>
        <p:txBody>
          <a:bodyPr>
            <a:noAutofit/>
          </a:bodyPr>
          <a:lstStyle/>
          <a:p>
            <a:pPr eaLnBrk="1" hangingPunct="1"/>
            <a:r>
              <a:rPr lang="en-US" altLang="en-US" sz="4400" dirty="0" smtClean="0"/>
              <a:t>Non Financial Objectives Of Transition Process</a:t>
            </a:r>
          </a:p>
        </p:txBody>
      </p:sp>
      <p:sp>
        <p:nvSpPr>
          <p:cNvPr id="8196" name="Rectangle 4"/>
          <p:cNvSpPr>
            <a:spLocks noGrp="1" noChangeArrowheads="1"/>
          </p:cNvSpPr>
          <p:nvPr>
            <p:ph type="body" sz="half" idx="1"/>
          </p:nvPr>
        </p:nvSpPr>
        <p:spPr>
          <a:xfrm>
            <a:off x="704850" y="1905000"/>
            <a:ext cx="8229600" cy="4525963"/>
          </a:xfrm>
        </p:spPr>
        <p:txBody>
          <a:bodyPr/>
          <a:lstStyle/>
          <a:p>
            <a:pPr eaLnBrk="1" hangingPunct="1"/>
            <a:r>
              <a:rPr lang="en-US" altLang="en-US" sz="2400" dirty="0" smtClean="0"/>
              <a:t>Enhance community relations</a:t>
            </a:r>
          </a:p>
          <a:p>
            <a:pPr eaLnBrk="1" hangingPunct="1"/>
            <a:r>
              <a:rPr lang="en-US" altLang="en-US" sz="2400" dirty="0" smtClean="0"/>
              <a:t>Minimize controversy</a:t>
            </a:r>
          </a:p>
          <a:p>
            <a:pPr eaLnBrk="1" hangingPunct="1"/>
            <a:r>
              <a:rPr lang="en-US" altLang="en-US" sz="2400" dirty="0" smtClean="0"/>
              <a:t>Build trust</a:t>
            </a:r>
          </a:p>
          <a:p>
            <a:pPr eaLnBrk="1" hangingPunct="1"/>
            <a:r>
              <a:rPr lang="en-US" altLang="en-US" sz="2400" dirty="0" smtClean="0"/>
              <a:t>Transfer/build skills</a:t>
            </a:r>
          </a:p>
          <a:p>
            <a:pPr eaLnBrk="1" hangingPunct="1"/>
            <a:r>
              <a:rPr lang="en-US" altLang="en-US" sz="2400" dirty="0" smtClean="0"/>
              <a:t>Resolve issues before they escalate</a:t>
            </a:r>
          </a:p>
          <a:p>
            <a:pPr eaLnBrk="1" hangingPunct="1"/>
            <a:r>
              <a:rPr lang="en-US" altLang="en-US" sz="2400" dirty="0" smtClean="0"/>
              <a:t>Minimize potential claims</a:t>
            </a:r>
          </a:p>
          <a:p>
            <a:pPr eaLnBrk="1" hangingPunct="1"/>
            <a:r>
              <a:rPr lang="en-US" altLang="en-US" sz="2400" dirty="0" smtClean="0"/>
              <a:t>Maintain continuity</a:t>
            </a:r>
          </a:p>
        </p:txBody>
      </p:sp>
      <p:pic>
        <p:nvPicPr>
          <p:cNvPr id="4"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096631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4188" y="452438"/>
            <a:ext cx="7688262" cy="1400175"/>
          </a:xfrm>
        </p:spPr>
        <p:txBody>
          <a:bodyPr/>
          <a:lstStyle/>
          <a:p>
            <a:pPr eaLnBrk="1" hangingPunct="1"/>
            <a:r>
              <a:rPr lang="en-US" altLang="en-US" smtClean="0"/>
              <a:t>Transition – The Challenges</a:t>
            </a:r>
          </a:p>
        </p:txBody>
      </p:sp>
      <p:sp>
        <p:nvSpPr>
          <p:cNvPr id="283651" name="Rectangle 3"/>
          <p:cNvSpPr>
            <a:spLocks noGrp="1" noChangeArrowheads="1"/>
          </p:cNvSpPr>
          <p:nvPr>
            <p:ph idx="1"/>
          </p:nvPr>
        </p:nvSpPr>
        <p:spPr>
          <a:xfrm>
            <a:off x="685800" y="1852613"/>
            <a:ext cx="8229600" cy="4211637"/>
          </a:xfrm>
        </p:spPr>
        <p:txBody>
          <a:bodyPr/>
          <a:lstStyle/>
          <a:p>
            <a:pPr eaLnBrk="1" hangingPunct="1">
              <a:lnSpc>
                <a:spcPct val="80000"/>
              </a:lnSpc>
            </a:pPr>
            <a:r>
              <a:rPr lang="en-US" altLang="en-US" sz="3200" dirty="0" smtClean="0"/>
              <a:t>Construction Completion</a:t>
            </a:r>
          </a:p>
          <a:p>
            <a:pPr eaLnBrk="1" hangingPunct="1">
              <a:lnSpc>
                <a:spcPct val="80000"/>
              </a:lnSpc>
            </a:pPr>
            <a:r>
              <a:rPr lang="en-US" altLang="en-US" sz="3200" dirty="0" smtClean="0"/>
              <a:t>Preparation of Documents</a:t>
            </a:r>
          </a:p>
          <a:p>
            <a:pPr eaLnBrk="1" hangingPunct="1">
              <a:lnSpc>
                <a:spcPct val="80000"/>
              </a:lnSpc>
            </a:pPr>
            <a:r>
              <a:rPr lang="en-US" altLang="en-US" sz="3200" dirty="0" smtClean="0"/>
              <a:t>Guidelines for Governance</a:t>
            </a:r>
          </a:p>
          <a:p>
            <a:pPr eaLnBrk="1" hangingPunct="1">
              <a:lnSpc>
                <a:spcPct val="80000"/>
              </a:lnSpc>
            </a:pPr>
            <a:r>
              <a:rPr lang="en-US" altLang="en-US" sz="3200" dirty="0" smtClean="0"/>
              <a:t>Communications</a:t>
            </a:r>
          </a:p>
          <a:p>
            <a:pPr eaLnBrk="1" hangingPunct="1">
              <a:lnSpc>
                <a:spcPct val="80000"/>
              </a:lnSpc>
            </a:pPr>
            <a:r>
              <a:rPr lang="en-US" altLang="en-US" sz="3200" dirty="0" smtClean="0"/>
              <a:t>Maintenance of Common Property by the Association</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405840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blinds(vertical)">
                                      <p:cBhvr>
                                        <p:cTn id="7" dur="500"/>
                                        <p:tgtEl>
                                          <p:spTgt spid="283651">
                                            <p:txEl>
                                              <p:pRg st="0" end="0"/>
                                            </p:txEl>
                                          </p:spTgt>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animEffect transition="in" filter="blinds(vertical)">
                                      <p:cBhvr>
                                        <p:cTn id="11" dur="500"/>
                                        <p:tgtEl>
                                          <p:spTgt spid="283651">
                                            <p:txEl>
                                              <p:pRg st="1" end="1"/>
                                            </p:txEl>
                                          </p:spTgt>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283651">
                                            <p:txEl>
                                              <p:pRg st="2" end="2"/>
                                            </p:txEl>
                                          </p:spTgt>
                                        </p:tgtEl>
                                        <p:attrNameLst>
                                          <p:attrName>style.visibility</p:attrName>
                                        </p:attrNameLst>
                                      </p:cBhvr>
                                      <p:to>
                                        <p:strVal val="visible"/>
                                      </p:to>
                                    </p:set>
                                    <p:animEffect transition="in" filter="blinds(vertical)">
                                      <p:cBhvr>
                                        <p:cTn id="15" dur="500"/>
                                        <p:tgtEl>
                                          <p:spTgt spid="283651">
                                            <p:txEl>
                                              <p:pRg st="2" end="2"/>
                                            </p:txEl>
                                          </p:spTgt>
                                        </p:tgtEl>
                                      </p:cBhvr>
                                    </p:animEffect>
                                  </p:childTnLst>
                                </p:cTn>
                              </p:par>
                            </p:childTnLst>
                          </p:cTn>
                        </p:par>
                        <p:par>
                          <p:cTn id="16" fill="hold" nodeType="afterGroup">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animEffect transition="in" filter="blinds(vertical)">
                                      <p:cBhvr>
                                        <p:cTn id="19" dur="500"/>
                                        <p:tgtEl>
                                          <p:spTgt spid="283651">
                                            <p:txEl>
                                              <p:pRg st="3" end="3"/>
                                            </p:txEl>
                                          </p:spTgt>
                                        </p:tgtEl>
                                      </p:cBhvr>
                                    </p:animEffect>
                                  </p:childTnLst>
                                </p:cTn>
                              </p:par>
                            </p:childTnLst>
                          </p:cTn>
                        </p:par>
                        <p:par>
                          <p:cTn id="20" fill="hold" nodeType="afterGroup">
                            <p:stCondLst>
                              <p:cond delay="2000"/>
                            </p:stCondLst>
                            <p:childTnLst>
                              <p:par>
                                <p:cTn id="21" presetID="3" presetClass="entr" presetSubtype="5" fill="hold" grpId="0" nodeType="afterEffect">
                                  <p:stCondLst>
                                    <p:cond delay="0"/>
                                  </p:stCondLst>
                                  <p:childTnLst>
                                    <p:set>
                                      <p:cBhvr>
                                        <p:cTn id="22" dur="1" fill="hold">
                                          <p:stCondLst>
                                            <p:cond delay="0"/>
                                          </p:stCondLst>
                                        </p:cTn>
                                        <p:tgtEl>
                                          <p:spTgt spid="283651">
                                            <p:txEl>
                                              <p:pRg st="4" end="4"/>
                                            </p:txEl>
                                          </p:spTgt>
                                        </p:tgtEl>
                                        <p:attrNameLst>
                                          <p:attrName>style.visibility</p:attrName>
                                        </p:attrNameLst>
                                      </p:cBhvr>
                                      <p:to>
                                        <p:strVal val="visible"/>
                                      </p:to>
                                    </p:set>
                                    <p:animEffect transition="in" filter="blinds(vertical)">
                                      <p:cBhvr>
                                        <p:cTn id="23" dur="500"/>
                                        <p:tgtEl>
                                          <p:spTgt spid="283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4188" y="452438"/>
            <a:ext cx="7745412" cy="1400175"/>
          </a:xfrm>
        </p:spPr>
        <p:txBody>
          <a:bodyPr/>
          <a:lstStyle/>
          <a:p>
            <a:pPr eaLnBrk="1" hangingPunct="1"/>
            <a:r>
              <a:rPr lang="en-US" altLang="en-US" smtClean="0"/>
              <a:t>Transition – The Challenges</a:t>
            </a:r>
          </a:p>
        </p:txBody>
      </p:sp>
      <p:sp>
        <p:nvSpPr>
          <p:cNvPr id="284675" name="Rectangle 3"/>
          <p:cNvSpPr>
            <a:spLocks noGrp="1" noChangeArrowheads="1"/>
          </p:cNvSpPr>
          <p:nvPr>
            <p:ph idx="1"/>
          </p:nvPr>
        </p:nvSpPr>
        <p:spPr>
          <a:xfrm>
            <a:off x="609600" y="1852613"/>
            <a:ext cx="8229600" cy="4211637"/>
          </a:xfrm>
        </p:spPr>
        <p:txBody>
          <a:bodyPr/>
          <a:lstStyle/>
          <a:p>
            <a:pPr eaLnBrk="1" hangingPunct="1"/>
            <a:r>
              <a:rPr lang="en-US" altLang="en-US" sz="3200" dirty="0" smtClean="0"/>
              <a:t>Financial Control</a:t>
            </a:r>
          </a:p>
          <a:p>
            <a:pPr eaLnBrk="1" hangingPunct="1"/>
            <a:r>
              <a:rPr lang="en-US" altLang="en-US" sz="3200" dirty="0" smtClean="0"/>
              <a:t>Budgets</a:t>
            </a:r>
          </a:p>
          <a:p>
            <a:pPr eaLnBrk="1" hangingPunct="1"/>
            <a:r>
              <a:rPr lang="en-US" altLang="en-US" sz="3200" dirty="0" smtClean="0"/>
              <a:t>Litigation Risk</a:t>
            </a:r>
          </a:p>
          <a:p>
            <a:pPr eaLnBrk="1" hangingPunct="1"/>
            <a:r>
              <a:rPr lang="en-US" altLang="en-US" sz="3200" dirty="0" smtClean="0"/>
              <a:t>Engineering Reports and Punch Lists</a:t>
            </a:r>
          </a:p>
          <a:p>
            <a:pPr eaLnBrk="1" hangingPunct="1"/>
            <a:r>
              <a:rPr lang="en-US" altLang="en-US" sz="3200" dirty="0" smtClean="0"/>
              <a:t>Insurance</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03341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blinds(vertical)">
                                      <p:cBhvr>
                                        <p:cTn id="7" dur="500"/>
                                        <p:tgtEl>
                                          <p:spTgt spid="284675">
                                            <p:txEl>
                                              <p:pRg st="0" end="0"/>
                                            </p:txEl>
                                          </p:spTgt>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animEffect transition="in" filter="blinds(vertical)">
                                      <p:cBhvr>
                                        <p:cTn id="11" dur="500"/>
                                        <p:tgtEl>
                                          <p:spTgt spid="284675">
                                            <p:txEl>
                                              <p:pRg st="1" end="1"/>
                                            </p:txEl>
                                          </p:spTgt>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animEffect transition="in" filter="blinds(vertical)">
                                      <p:cBhvr>
                                        <p:cTn id="15" dur="500"/>
                                        <p:tgtEl>
                                          <p:spTgt spid="284675">
                                            <p:txEl>
                                              <p:pRg st="2" end="2"/>
                                            </p:txEl>
                                          </p:spTgt>
                                        </p:tgtEl>
                                      </p:cBhvr>
                                    </p:animEffect>
                                  </p:childTnLst>
                                </p:cTn>
                              </p:par>
                            </p:childTnLst>
                          </p:cTn>
                        </p:par>
                        <p:par>
                          <p:cTn id="16" fill="hold" nodeType="afterGroup">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animEffect transition="in" filter="blinds(vertical)">
                                      <p:cBhvr>
                                        <p:cTn id="19" dur="500"/>
                                        <p:tgtEl>
                                          <p:spTgt spid="284675">
                                            <p:txEl>
                                              <p:pRg st="3" end="3"/>
                                            </p:txEl>
                                          </p:spTgt>
                                        </p:tgtEl>
                                      </p:cBhvr>
                                    </p:animEffect>
                                  </p:childTnLst>
                                </p:cTn>
                              </p:par>
                            </p:childTnLst>
                          </p:cTn>
                        </p:par>
                        <p:par>
                          <p:cTn id="20" fill="hold" nodeType="afterGroup">
                            <p:stCondLst>
                              <p:cond delay="2000"/>
                            </p:stCondLst>
                            <p:childTnLst>
                              <p:par>
                                <p:cTn id="21" presetID="3" presetClass="entr" presetSubtype="5" fill="hold" grpId="0" nodeType="afterEffect">
                                  <p:stCondLst>
                                    <p:cond delay="0"/>
                                  </p:stCondLst>
                                  <p:childTnLst>
                                    <p:set>
                                      <p:cBhvr>
                                        <p:cTn id="22" dur="1" fill="hold">
                                          <p:stCondLst>
                                            <p:cond delay="0"/>
                                          </p:stCondLst>
                                        </p:cTn>
                                        <p:tgtEl>
                                          <p:spTgt spid="284675">
                                            <p:txEl>
                                              <p:pRg st="4" end="4"/>
                                            </p:txEl>
                                          </p:spTgt>
                                        </p:tgtEl>
                                        <p:attrNameLst>
                                          <p:attrName>style.visibility</p:attrName>
                                        </p:attrNameLst>
                                      </p:cBhvr>
                                      <p:to>
                                        <p:strVal val="visible"/>
                                      </p:to>
                                    </p:set>
                                    <p:animEffect transition="in" filter="blinds(vertical)">
                                      <p:cBhvr>
                                        <p:cTn id="23" dur="500"/>
                                        <p:tgtEl>
                                          <p:spTgt spid="284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4188" y="452438"/>
            <a:ext cx="7688262" cy="1400175"/>
          </a:xfrm>
        </p:spPr>
        <p:txBody>
          <a:bodyPr/>
          <a:lstStyle/>
          <a:p>
            <a:pPr eaLnBrk="1" hangingPunct="1"/>
            <a:r>
              <a:rPr lang="en-US" altLang="en-US" dirty="0" smtClean="0"/>
              <a:t>Transition – The Challenges</a:t>
            </a:r>
          </a:p>
        </p:txBody>
      </p:sp>
      <p:sp>
        <p:nvSpPr>
          <p:cNvPr id="283651" name="Rectangle 3"/>
          <p:cNvSpPr>
            <a:spLocks noGrp="1" noChangeArrowheads="1"/>
          </p:cNvSpPr>
          <p:nvPr>
            <p:ph idx="1"/>
          </p:nvPr>
        </p:nvSpPr>
        <p:spPr>
          <a:xfrm>
            <a:off x="685800" y="1857376"/>
            <a:ext cx="8229600" cy="4211637"/>
          </a:xfrm>
        </p:spPr>
        <p:txBody>
          <a:bodyPr/>
          <a:lstStyle/>
          <a:p>
            <a:pPr eaLnBrk="1" hangingPunct="1">
              <a:lnSpc>
                <a:spcPct val="80000"/>
              </a:lnSpc>
            </a:pPr>
            <a:r>
              <a:rPr lang="en-US" altLang="en-US" sz="3200" dirty="0" smtClean="0"/>
              <a:t>The trend toward more litigation</a:t>
            </a:r>
          </a:p>
        </p:txBody>
      </p:sp>
      <p:pic>
        <p:nvPicPr>
          <p:cNvPr id="2" name="Picture 1" descr="Intensive Care Medicine – Page 14 – The Bottom 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200400"/>
            <a:ext cx="4059466" cy="1420813"/>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771720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blinds(vertical)">
                                      <p:cBhvr>
                                        <p:cTn id="7" dur="500"/>
                                        <p:tgtEl>
                                          <p:spTgt spid="283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4188" y="452438"/>
            <a:ext cx="7688262" cy="1400175"/>
          </a:xfrm>
        </p:spPr>
        <p:txBody>
          <a:bodyPr/>
          <a:lstStyle/>
          <a:p>
            <a:pPr eaLnBrk="1" hangingPunct="1"/>
            <a:r>
              <a:rPr lang="en-US" altLang="en-US" dirty="0" smtClean="0"/>
              <a:t>Transition – The Challenges</a:t>
            </a:r>
          </a:p>
        </p:txBody>
      </p:sp>
      <p:sp>
        <p:nvSpPr>
          <p:cNvPr id="283651" name="Rectangle 3"/>
          <p:cNvSpPr>
            <a:spLocks noGrp="1" noChangeArrowheads="1"/>
          </p:cNvSpPr>
          <p:nvPr>
            <p:ph idx="1"/>
          </p:nvPr>
        </p:nvSpPr>
        <p:spPr>
          <a:xfrm>
            <a:off x="685800" y="1857376"/>
            <a:ext cx="8229600" cy="4211637"/>
          </a:xfrm>
        </p:spPr>
        <p:txBody>
          <a:bodyPr/>
          <a:lstStyle/>
          <a:p>
            <a:pPr eaLnBrk="1" hangingPunct="1">
              <a:lnSpc>
                <a:spcPct val="80000"/>
              </a:lnSpc>
            </a:pPr>
            <a:r>
              <a:rPr lang="en-US" altLang="en-US" sz="3200" dirty="0" smtClean="0"/>
              <a:t>Who’s on your team?</a:t>
            </a:r>
          </a:p>
          <a:p>
            <a:pPr lvl="1">
              <a:lnSpc>
                <a:spcPct val="80000"/>
              </a:lnSpc>
            </a:pPr>
            <a:r>
              <a:rPr lang="en-US" altLang="en-US" sz="2800" dirty="0" smtClean="0"/>
              <a:t>Attorney</a:t>
            </a:r>
          </a:p>
          <a:p>
            <a:pPr lvl="1">
              <a:lnSpc>
                <a:spcPct val="80000"/>
              </a:lnSpc>
            </a:pPr>
            <a:r>
              <a:rPr lang="en-US" altLang="en-US" sz="2800" dirty="0" smtClean="0"/>
              <a:t>Accountant</a:t>
            </a:r>
          </a:p>
          <a:p>
            <a:pPr lvl="1">
              <a:lnSpc>
                <a:spcPct val="80000"/>
              </a:lnSpc>
            </a:pPr>
            <a:r>
              <a:rPr lang="en-US" altLang="en-US" sz="2800" dirty="0" smtClean="0"/>
              <a:t>Engineer</a:t>
            </a:r>
          </a:p>
        </p:txBody>
      </p:sp>
      <p:pic>
        <p:nvPicPr>
          <p:cNvPr id="2" name="Picture 1" descr="Team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895600"/>
            <a:ext cx="3048006" cy="3048006"/>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386850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Effect transition="in" filter="blinds(vertical)">
                                      <p:cBhvr>
                                        <p:cTn id="7" dur="500"/>
                                        <p:tgtEl>
                                          <p:spTgt spid="283651">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83651">
                                            <p:txEl>
                                              <p:pRg st="1" end="1"/>
                                            </p:txEl>
                                          </p:spTgt>
                                        </p:tgtEl>
                                        <p:attrNameLst>
                                          <p:attrName>style.visibility</p:attrName>
                                        </p:attrNameLst>
                                      </p:cBhvr>
                                      <p:to>
                                        <p:strVal val="visible"/>
                                      </p:to>
                                    </p:set>
                                    <p:animEffect transition="in" filter="blinds(vertical)">
                                      <p:cBhvr>
                                        <p:cTn id="10" dur="500"/>
                                        <p:tgtEl>
                                          <p:spTgt spid="283651">
                                            <p:txEl>
                                              <p:pRg st="1" end="1"/>
                                            </p:txEl>
                                          </p:spTgt>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283651">
                                            <p:txEl>
                                              <p:pRg st="2" end="2"/>
                                            </p:txEl>
                                          </p:spTgt>
                                        </p:tgtEl>
                                        <p:attrNameLst>
                                          <p:attrName>style.visibility</p:attrName>
                                        </p:attrNameLst>
                                      </p:cBhvr>
                                      <p:to>
                                        <p:strVal val="visible"/>
                                      </p:to>
                                    </p:set>
                                    <p:animEffect transition="in" filter="blinds(vertical)">
                                      <p:cBhvr>
                                        <p:cTn id="13" dur="500"/>
                                        <p:tgtEl>
                                          <p:spTgt spid="283651">
                                            <p:txEl>
                                              <p:pRg st="2" end="2"/>
                                            </p:txEl>
                                          </p:spTgt>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283651">
                                            <p:txEl>
                                              <p:pRg st="3" end="3"/>
                                            </p:txEl>
                                          </p:spTgt>
                                        </p:tgtEl>
                                        <p:attrNameLst>
                                          <p:attrName>style.visibility</p:attrName>
                                        </p:attrNameLst>
                                      </p:cBhvr>
                                      <p:to>
                                        <p:strVal val="visible"/>
                                      </p:to>
                                    </p:set>
                                    <p:animEffect transition="in" filter="blinds(vertical)">
                                      <p:cBhvr>
                                        <p:cTn id="16" dur="500"/>
                                        <p:tgtEl>
                                          <p:spTgt spid="283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28662" y="381000"/>
            <a:ext cx="8077200" cy="1295400"/>
          </a:xfrm>
        </p:spPr>
        <p:txBody>
          <a:bodyPr>
            <a:noAutofit/>
          </a:bodyPr>
          <a:lstStyle/>
          <a:p>
            <a:pPr eaLnBrk="1" hangingPunct="1"/>
            <a:r>
              <a:rPr lang="en-US" altLang="en-US" dirty="0" smtClean="0"/>
              <a:t>Developer Best Practices </a:t>
            </a:r>
            <a:br>
              <a:rPr lang="en-US" altLang="en-US" dirty="0" smtClean="0"/>
            </a:br>
            <a:r>
              <a:rPr lang="en-US" altLang="en-US" dirty="0" smtClean="0"/>
              <a:t>At Inception</a:t>
            </a:r>
          </a:p>
        </p:txBody>
      </p:sp>
      <p:sp>
        <p:nvSpPr>
          <p:cNvPr id="11267" name="Rectangle 3"/>
          <p:cNvSpPr>
            <a:spLocks noGrp="1" noChangeArrowheads="1"/>
          </p:cNvSpPr>
          <p:nvPr>
            <p:ph type="body" idx="1"/>
          </p:nvPr>
        </p:nvSpPr>
        <p:spPr>
          <a:xfrm>
            <a:off x="747712" y="1828800"/>
            <a:ext cx="8467725" cy="4229100"/>
          </a:xfrm>
        </p:spPr>
        <p:txBody>
          <a:bodyPr/>
          <a:lstStyle/>
          <a:p>
            <a:pPr eaLnBrk="1" hangingPunct="1">
              <a:lnSpc>
                <a:spcPct val="80000"/>
              </a:lnSpc>
              <a:spcAft>
                <a:spcPct val="20000"/>
              </a:spcAft>
            </a:pPr>
            <a:r>
              <a:rPr lang="en-US" altLang="en-US" sz="2800" dirty="0" smtClean="0"/>
              <a:t>Team approach</a:t>
            </a:r>
          </a:p>
          <a:p>
            <a:pPr eaLnBrk="1" hangingPunct="1">
              <a:lnSpc>
                <a:spcPct val="80000"/>
              </a:lnSpc>
              <a:spcAft>
                <a:spcPct val="20000"/>
              </a:spcAft>
            </a:pPr>
            <a:r>
              <a:rPr lang="en-US" altLang="en-US" sz="2800" dirty="0" smtClean="0"/>
              <a:t>Obtain input from management early</a:t>
            </a:r>
          </a:p>
          <a:p>
            <a:pPr lvl="1" eaLnBrk="1" hangingPunct="1">
              <a:lnSpc>
                <a:spcPct val="80000"/>
              </a:lnSpc>
              <a:spcAft>
                <a:spcPct val="20000"/>
              </a:spcAft>
            </a:pPr>
            <a:r>
              <a:rPr lang="en-US" altLang="en-US" sz="2400" dirty="0" smtClean="0"/>
              <a:t>Services to be provided</a:t>
            </a:r>
          </a:p>
          <a:p>
            <a:pPr lvl="1" eaLnBrk="1" hangingPunct="1">
              <a:lnSpc>
                <a:spcPct val="80000"/>
              </a:lnSpc>
              <a:spcAft>
                <a:spcPct val="20000"/>
              </a:spcAft>
            </a:pPr>
            <a:r>
              <a:rPr lang="en-US" altLang="en-US" sz="2400" dirty="0" smtClean="0"/>
              <a:t>Staffing</a:t>
            </a:r>
          </a:p>
          <a:p>
            <a:pPr eaLnBrk="1" hangingPunct="1">
              <a:lnSpc>
                <a:spcPct val="80000"/>
              </a:lnSpc>
              <a:spcAft>
                <a:spcPct val="20000"/>
              </a:spcAft>
            </a:pPr>
            <a:r>
              <a:rPr lang="en-US" altLang="en-US" sz="2600" dirty="0" smtClean="0"/>
              <a:t>Establish management protocol</a:t>
            </a:r>
          </a:p>
          <a:p>
            <a:pPr lvl="1" eaLnBrk="1" hangingPunct="1">
              <a:lnSpc>
                <a:spcPct val="80000"/>
              </a:lnSpc>
              <a:spcAft>
                <a:spcPct val="20000"/>
              </a:spcAft>
            </a:pPr>
            <a:endParaRPr lang="en-US" altLang="en-US" sz="2400" dirty="0"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509936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813435" y="1718311"/>
            <a:ext cx="8343900" cy="4695825"/>
          </a:xfrm>
        </p:spPr>
        <p:txBody>
          <a:bodyPr/>
          <a:lstStyle/>
          <a:p>
            <a:pPr eaLnBrk="1" hangingPunct="1">
              <a:lnSpc>
                <a:spcPct val="80000"/>
              </a:lnSpc>
              <a:spcAft>
                <a:spcPct val="20000"/>
              </a:spcAft>
            </a:pPr>
            <a:r>
              <a:rPr lang="en-US" altLang="en-US" sz="2800" dirty="0" smtClean="0"/>
              <a:t>Define as much as possible – including service levels</a:t>
            </a:r>
          </a:p>
          <a:p>
            <a:pPr eaLnBrk="1" hangingPunct="1">
              <a:lnSpc>
                <a:spcPct val="80000"/>
              </a:lnSpc>
              <a:spcAft>
                <a:spcPct val="20000"/>
              </a:spcAft>
            </a:pPr>
            <a:r>
              <a:rPr lang="en-US" altLang="en-US" sz="2800" dirty="0" smtClean="0"/>
              <a:t>Prepare an adequate budget that will</a:t>
            </a:r>
          </a:p>
          <a:p>
            <a:pPr lvl="1" eaLnBrk="1" hangingPunct="1">
              <a:lnSpc>
                <a:spcPct val="80000"/>
              </a:lnSpc>
              <a:spcAft>
                <a:spcPct val="20000"/>
              </a:spcAft>
            </a:pPr>
            <a:r>
              <a:rPr lang="en-US" altLang="en-US" sz="2400" dirty="0" smtClean="0"/>
              <a:t>Survive builder involvement</a:t>
            </a:r>
          </a:p>
          <a:p>
            <a:pPr lvl="1" eaLnBrk="1" hangingPunct="1">
              <a:lnSpc>
                <a:spcPct val="80000"/>
              </a:lnSpc>
              <a:spcAft>
                <a:spcPct val="20000"/>
              </a:spcAft>
            </a:pPr>
            <a:r>
              <a:rPr lang="en-US" altLang="en-US" sz="2400" dirty="0" smtClean="0"/>
              <a:t>Cover operating costs</a:t>
            </a:r>
          </a:p>
          <a:p>
            <a:pPr eaLnBrk="1" hangingPunct="1">
              <a:lnSpc>
                <a:spcPct val="80000"/>
              </a:lnSpc>
              <a:spcAft>
                <a:spcPct val="20000"/>
              </a:spcAft>
            </a:pPr>
            <a:r>
              <a:rPr lang="en-US" altLang="en-US" sz="2800" dirty="0" smtClean="0"/>
              <a:t>Unit type fee differentials</a:t>
            </a:r>
          </a:p>
          <a:p>
            <a:pPr eaLnBrk="1" hangingPunct="1">
              <a:lnSpc>
                <a:spcPct val="80000"/>
              </a:lnSpc>
              <a:spcAft>
                <a:spcPct val="20000"/>
              </a:spcAft>
            </a:pPr>
            <a:r>
              <a:rPr lang="en-US" altLang="en-US" sz="2800" dirty="0" smtClean="0"/>
              <a:t>Establish reserve fund</a:t>
            </a:r>
          </a:p>
        </p:txBody>
      </p:sp>
      <p:sp>
        <p:nvSpPr>
          <p:cNvPr id="6" name="Rectangle 2"/>
          <p:cNvSpPr>
            <a:spLocks noGrp="1" noChangeArrowheads="1"/>
          </p:cNvSpPr>
          <p:nvPr>
            <p:ph type="title"/>
          </p:nvPr>
        </p:nvSpPr>
        <p:spPr/>
        <p:txBody>
          <a:bodyPr>
            <a:noAutofit/>
          </a:bodyPr>
          <a:lstStyle/>
          <a:p>
            <a:pPr eaLnBrk="1" hangingPunct="1"/>
            <a:r>
              <a:rPr lang="en-US" altLang="en-US" dirty="0" smtClean="0"/>
              <a:t>Developer Best Practices </a:t>
            </a:r>
            <a:br>
              <a:rPr lang="en-US" altLang="en-US" dirty="0" smtClean="0"/>
            </a:br>
            <a:r>
              <a:rPr lang="en-US" altLang="en-US" dirty="0" smtClean="0"/>
              <a:t>At Inception</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347634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Transition – Strategies</a:t>
            </a:r>
          </a:p>
        </p:txBody>
      </p:sp>
      <p:sp>
        <p:nvSpPr>
          <p:cNvPr id="285699" name="Rectangle 3"/>
          <p:cNvSpPr>
            <a:spLocks noGrp="1" noChangeArrowheads="1"/>
          </p:cNvSpPr>
          <p:nvPr>
            <p:ph idx="1"/>
          </p:nvPr>
        </p:nvSpPr>
        <p:spPr>
          <a:xfrm>
            <a:off x="813435" y="1905000"/>
            <a:ext cx="8229600" cy="4211637"/>
          </a:xfrm>
        </p:spPr>
        <p:txBody>
          <a:bodyPr>
            <a:normAutofit/>
          </a:bodyPr>
          <a:lstStyle/>
          <a:p>
            <a:pPr eaLnBrk="1" hangingPunct="1"/>
            <a:r>
              <a:rPr lang="en-US" altLang="en-US" sz="3200" dirty="0" smtClean="0"/>
              <a:t>Review of the design drawings</a:t>
            </a:r>
          </a:p>
          <a:p>
            <a:pPr eaLnBrk="1" hangingPunct="1"/>
            <a:r>
              <a:rPr lang="en-US" altLang="en-US" sz="3200" dirty="0" smtClean="0"/>
              <a:t>Review of the description of the community</a:t>
            </a:r>
          </a:p>
          <a:p>
            <a:pPr eaLnBrk="1" hangingPunct="1"/>
            <a:r>
              <a:rPr lang="en-US" altLang="en-US" sz="3200" dirty="0" smtClean="0"/>
              <a:t>Review of the budget</a:t>
            </a:r>
          </a:p>
          <a:p>
            <a:pPr eaLnBrk="1" hangingPunct="1"/>
            <a:r>
              <a:rPr lang="en-US" altLang="en-US" sz="3200" dirty="0" smtClean="0"/>
              <a:t>Review of the as-built construction</a:t>
            </a:r>
          </a:p>
        </p:txBody>
      </p:sp>
      <p:pic>
        <p:nvPicPr>
          <p:cNvPr id="2" name="Picture 1" descr="Performance Review - Alexandre Spengl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3560" y="4454393"/>
            <a:ext cx="2743200" cy="1829883"/>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764354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blinds(vertical)">
                                      <p:cBhvr>
                                        <p:cTn id="7" dur="500"/>
                                        <p:tgtEl>
                                          <p:spTgt spid="285699">
                                            <p:txEl>
                                              <p:pRg st="0" end="0"/>
                                            </p:txEl>
                                          </p:spTgt>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animEffect transition="in" filter="blinds(vertical)">
                                      <p:cBhvr>
                                        <p:cTn id="11" dur="500"/>
                                        <p:tgtEl>
                                          <p:spTgt spid="285699">
                                            <p:txEl>
                                              <p:pRg st="1" end="1"/>
                                            </p:txEl>
                                          </p:spTgt>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animEffect transition="in" filter="blinds(vertical)">
                                      <p:cBhvr>
                                        <p:cTn id="15" dur="500"/>
                                        <p:tgtEl>
                                          <p:spTgt spid="285699">
                                            <p:txEl>
                                              <p:pRg st="2" end="2"/>
                                            </p:txEl>
                                          </p:spTgt>
                                        </p:tgtEl>
                                      </p:cBhvr>
                                    </p:animEffect>
                                  </p:childTnLst>
                                </p:cTn>
                              </p:par>
                            </p:childTnLst>
                          </p:cTn>
                        </p:par>
                        <p:par>
                          <p:cTn id="16" fill="hold" nodeType="afterGroup">
                            <p:stCondLst>
                              <p:cond delay="1500"/>
                            </p:stCondLst>
                            <p:childTnLst>
                              <p:par>
                                <p:cTn id="17" presetID="3" presetClass="entr" presetSubtype="5" fill="hold" grpId="0" nodeType="after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animEffect transition="in" filter="blinds(vertical)">
                                      <p:cBhvr>
                                        <p:cTn id="19" dur="500"/>
                                        <p:tgtEl>
                                          <p:spTgt spid="285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399782560"/>
              </p:ext>
            </p:extLst>
          </p:nvPr>
        </p:nvGraphicFramePr>
        <p:xfrm>
          <a:off x="762000" y="914400"/>
          <a:ext cx="7467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4">
            <a:extLst>
              <a:ext uri="{FF2B5EF4-FFF2-40B4-BE49-F238E27FC236}">
                <a16:creationId xmlns:a16="http://schemas.microsoft.com/office/drawing/2014/main" id="{B0BF1021-E80E-4271-9626-CB6E11AD3148}"/>
              </a:ext>
            </a:extLst>
          </p:cNvPr>
          <p:cNvSpPr>
            <a:spLocks noGrp="1"/>
          </p:cNvSpPr>
          <p:nvPr>
            <p:ph type="ftr" sz="quarter" idx="10"/>
          </p:nvPr>
        </p:nvSpPr>
        <p:spPr bwMode="auto">
          <a:xfrm>
            <a:off x="5791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har char="•"/>
              <a:defRPr sz="3200">
                <a:solidFill>
                  <a:srgbClr val="29297E"/>
                </a:solidFill>
                <a:latin typeface="Calibri" pitchFamily="34" charset="0"/>
              </a:defRPr>
            </a:lvl1pPr>
            <a:lvl2pPr marL="742950" indent="-285750">
              <a:spcBef>
                <a:spcPct val="20000"/>
              </a:spcBef>
              <a:buClr>
                <a:srgbClr val="222268"/>
              </a:buClr>
              <a:buSzPct val="67000"/>
              <a:buFont typeface="Courier New" panose="02070309020205020404" pitchFamily="49" charset="0"/>
              <a:buChar char="o"/>
              <a:defRPr sz="2800">
                <a:solidFill>
                  <a:srgbClr val="29297E"/>
                </a:solidFill>
                <a:latin typeface="Calibri" pitchFamily="34" charset="0"/>
              </a:defRPr>
            </a:lvl2pPr>
            <a:lvl3pPr marL="1143000" indent="-228600">
              <a:spcBef>
                <a:spcPct val="20000"/>
              </a:spcBef>
              <a:buChar char="•"/>
              <a:defRPr sz="2400">
                <a:solidFill>
                  <a:srgbClr val="29297E"/>
                </a:solidFill>
                <a:latin typeface="Calibri" pitchFamily="34" charset="0"/>
              </a:defRPr>
            </a:lvl3pPr>
            <a:lvl4pPr marL="1600200" indent="-228600">
              <a:spcBef>
                <a:spcPct val="20000"/>
              </a:spcBef>
              <a:buChar char="–"/>
              <a:defRPr sz="2000">
                <a:solidFill>
                  <a:srgbClr val="29297E"/>
                </a:solidFill>
                <a:latin typeface="Calibri" pitchFamily="34" charset="0"/>
              </a:defRPr>
            </a:lvl4pPr>
            <a:lvl5pPr marL="2057400" indent="-228600">
              <a:spcBef>
                <a:spcPct val="20000"/>
              </a:spcBef>
              <a:buChar char="»"/>
              <a:defRPr sz="2000">
                <a:solidFill>
                  <a:srgbClr val="29297E"/>
                </a:solidFill>
                <a:latin typeface="Calibri" pitchFamily="34" charset="0"/>
              </a:defRPr>
            </a:lvl5pPr>
            <a:lvl6pPr marL="2514600" indent="-228600" eaLnBrk="0" fontAlgn="base" hangingPunct="0">
              <a:spcBef>
                <a:spcPct val="20000"/>
              </a:spcBef>
              <a:spcAft>
                <a:spcPct val="0"/>
              </a:spcAft>
              <a:buChar char="»"/>
              <a:defRPr sz="2000">
                <a:solidFill>
                  <a:srgbClr val="29297E"/>
                </a:solidFill>
                <a:latin typeface="Calibri" pitchFamily="34" charset="0"/>
              </a:defRPr>
            </a:lvl6pPr>
            <a:lvl7pPr marL="2971800" indent="-228600" eaLnBrk="0" fontAlgn="base" hangingPunct="0">
              <a:spcBef>
                <a:spcPct val="20000"/>
              </a:spcBef>
              <a:spcAft>
                <a:spcPct val="0"/>
              </a:spcAft>
              <a:buChar char="»"/>
              <a:defRPr sz="2000">
                <a:solidFill>
                  <a:srgbClr val="29297E"/>
                </a:solidFill>
                <a:latin typeface="Calibri" pitchFamily="34" charset="0"/>
              </a:defRPr>
            </a:lvl7pPr>
            <a:lvl8pPr marL="3429000" indent="-228600" eaLnBrk="0" fontAlgn="base" hangingPunct="0">
              <a:spcBef>
                <a:spcPct val="20000"/>
              </a:spcBef>
              <a:spcAft>
                <a:spcPct val="0"/>
              </a:spcAft>
              <a:buChar char="»"/>
              <a:defRPr sz="2000">
                <a:solidFill>
                  <a:srgbClr val="29297E"/>
                </a:solidFill>
                <a:latin typeface="Calibri" pitchFamily="34" charset="0"/>
              </a:defRPr>
            </a:lvl8pPr>
            <a:lvl9pPr marL="3886200" indent="-228600" eaLnBrk="0" fontAlgn="base" hangingPunct="0">
              <a:spcBef>
                <a:spcPct val="20000"/>
              </a:spcBef>
              <a:spcAft>
                <a:spcPct val="0"/>
              </a:spcAft>
              <a:buChar char="»"/>
              <a:defRPr sz="2000">
                <a:solidFill>
                  <a:srgbClr val="29297E"/>
                </a:solidFill>
                <a:latin typeface="Calibri" pitchFamily="34" charset="0"/>
              </a:defRPr>
            </a:lvl9pPr>
          </a:lstStyle>
          <a:p>
            <a:pPr>
              <a:spcBef>
                <a:spcPct val="0"/>
              </a:spcBef>
              <a:buFontTx/>
              <a:buNone/>
            </a:pPr>
            <a:r>
              <a:rPr lang="en-US" altLang="en-US" sz="1200" dirty="0">
                <a:solidFill>
                  <a:srgbClr val="898989"/>
                </a:solidFill>
                <a:latin typeface="Arial" panose="020B0604020202020204" pitchFamily="34" charset="0"/>
              </a:rPr>
              <a:t>© Community Associations Institute</a:t>
            </a:r>
          </a:p>
        </p:txBody>
      </p:sp>
      <p:pic>
        <p:nvPicPr>
          <p:cNvPr id="4"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66015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Transition – Steps</a:t>
            </a:r>
          </a:p>
        </p:txBody>
      </p:sp>
      <p:sp>
        <p:nvSpPr>
          <p:cNvPr id="285699" name="Rectangle 3"/>
          <p:cNvSpPr>
            <a:spLocks noGrp="1" noChangeArrowheads="1"/>
          </p:cNvSpPr>
          <p:nvPr>
            <p:ph idx="1"/>
          </p:nvPr>
        </p:nvSpPr>
        <p:spPr>
          <a:xfrm>
            <a:off x="895350" y="1905000"/>
            <a:ext cx="8229600" cy="4211637"/>
          </a:xfrm>
        </p:spPr>
        <p:txBody>
          <a:bodyPr/>
          <a:lstStyle/>
          <a:p>
            <a:pPr marL="514350" indent="-514350" eaLnBrk="1" hangingPunct="1">
              <a:buFontTx/>
              <a:buAutoNum type="arabicPeriod"/>
            </a:pPr>
            <a:r>
              <a:rPr lang="en-US" altLang="en-US" sz="3200" dirty="0" smtClean="0"/>
              <a:t>Transition Study – at transition, to confirm project completion</a:t>
            </a:r>
          </a:p>
          <a:p>
            <a:pPr marL="514350" indent="-514350" eaLnBrk="1" hangingPunct="1">
              <a:buFontTx/>
              <a:buAutoNum type="arabicPeriod"/>
            </a:pPr>
            <a:endParaRPr lang="en-US" altLang="en-US" sz="3200" dirty="0" smtClean="0"/>
          </a:p>
          <a:p>
            <a:pPr marL="514350" indent="-514350" eaLnBrk="1" hangingPunct="1">
              <a:buFontTx/>
              <a:buAutoNum type="arabicPeriod"/>
            </a:pPr>
            <a:r>
              <a:rPr lang="en-US" altLang="en-US" sz="3200" dirty="0" smtClean="0"/>
              <a:t>Reserve Study – to plan ahead for non-annual maintenance</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4070908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blinds(vertical)">
                                      <p:cBhvr>
                                        <p:cTn id="7" dur="500"/>
                                        <p:tgtEl>
                                          <p:spTgt spid="285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85699">
                                            <p:txEl>
                                              <p:pRg st="2" end="2"/>
                                            </p:txEl>
                                          </p:spTgt>
                                        </p:tgtEl>
                                        <p:attrNameLst>
                                          <p:attrName>style.visibility</p:attrName>
                                        </p:attrNameLst>
                                      </p:cBhvr>
                                      <p:to>
                                        <p:strVal val="visible"/>
                                      </p:to>
                                    </p:set>
                                    <p:animEffect transition="in" filter="blinds(vertical)">
                                      <p:cBhvr>
                                        <p:cTn id="12" dur="500"/>
                                        <p:tgtEl>
                                          <p:spTgt spid="285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t>Transition to Reserve</a:t>
            </a:r>
          </a:p>
        </p:txBody>
      </p:sp>
      <p:sp>
        <p:nvSpPr>
          <p:cNvPr id="285699" name="Rectangle 3"/>
          <p:cNvSpPr>
            <a:spLocks noGrp="1" noChangeArrowheads="1"/>
          </p:cNvSpPr>
          <p:nvPr>
            <p:ph idx="1"/>
          </p:nvPr>
        </p:nvSpPr>
        <p:spPr>
          <a:xfrm>
            <a:off x="822960" y="1718311"/>
            <a:ext cx="8229600" cy="4211637"/>
          </a:xfrm>
        </p:spPr>
        <p:txBody>
          <a:bodyPr/>
          <a:lstStyle/>
          <a:p>
            <a:pPr marL="0" indent="0" eaLnBrk="1" hangingPunct="1">
              <a:buNone/>
            </a:pPr>
            <a:r>
              <a:rPr lang="en-US" altLang="en-US" sz="3200" dirty="0" smtClean="0"/>
              <a:t>Pause to resolve issues</a:t>
            </a:r>
          </a:p>
        </p:txBody>
      </p:sp>
      <p:pic>
        <p:nvPicPr>
          <p:cNvPr id="2" name="Picture 1" descr="What happens when you kneed to take a break from your Ph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95695"/>
            <a:ext cx="5029200" cy="2834253"/>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125205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blinds(vertical)">
                                      <p:cBhvr>
                                        <p:cTn id="7" dur="500"/>
                                        <p:tgtEl>
                                          <p:spTgt spid="285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04800"/>
            <a:ext cx="7467600" cy="1400175"/>
          </a:xfrm>
        </p:spPr>
        <p:txBody>
          <a:bodyPr/>
          <a:lstStyle/>
          <a:p>
            <a:pPr eaLnBrk="1" hangingPunct="1"/>
            <a:r>
              <a:rPr lang="en-US" altLang="en-US" sz="3600" dirty="0" smtClean="0"/>
              <a:t>Community Associations Institute (CAI)</a:t>
            </a:r>
          </a:p>
        </p:txBody>
      </p:sp>
      <p:sp>
        <p:nvSpPr>
          <p:cNvPr id="21507" name="Content Placeholder 2"/>
          <p:cNvSpPr>
            <a:spLocks noGrp="1"/>
          </p:cNvSpPr>
          <p:nvPr>
            <p:ph idx="1"/>
          </p:nvPr>
        </p:nvSpPr>
        <p:spPr>
          <a:xfrm>
            <a:off x="685800" y="1905000"/>
            <a:ext cx="6711950" cy="4195762"/>
          </a:xfrm>
        </p:spPr>
        <p:txBody>
          <a:bodyPr/>
          <a:lstStyle/>
          <a:p>
            <a:pPr eaLnBrk="1" hangingPunct="1"/>
            <a:r>
              <a:rPr lang="en-US" altLang="en-US" sz="3200" dirty="0" smtClean="0"/>
              <a:t>What does CAI say?</a:t>
            </a:r>
          </a:p>
        </p:txBody>
      </p:sp>
      <p:grpSp>
        <p:nvGrpSpPr>
          <p:cNvPr id="4" name="Group 3"/>
          <p:cNvGrpSpPr/>
          <p:nvPr/>
        </p:nvGrpSpPr>
        <p:grpSpPr>
          <a:xfrm>
            <a:off x="2895600" y="3200400"/>
            <a:ext cx="5877724" cy="2619741"/>
            <a:chOff x="2895600" y="3200400"/>
            <a:chExt cx="5877724" cy="261974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200400"/>
              <a:ext cx="5725324" cy="2619741"/>
            </a:xfrm>
            <a:prstGeom prst="rect">
              <a:avLst/>
            </a:prstGeom>
          </p:spPr>
        </p:pic>
        <p:sp>
          <p:nvSpPr>
            <p:cNvPr id="3" name="Rectangle 2"/>
            <p:cNvSpPr/>
            <p:nvPr/>
          </p:nvSpPr>
          <p:spPr>
            <a:xfrm>
              <a:off x="2895600" y="4267200"/>
              <a:ext cx="274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95372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Transition Study Report</a:t>
            </a:r>
          </a:p>
        </p:txBody>
      </p:sp>
      <p:sp>
        <p:nvSpPr>
          <p:cNvPr id="22531" name="Rectangle 3"/>
          <p:cNvSpPr>
            <a:spLocks noGrp="1" noChangeArrowheads="1"/>
          </p:cNvSpPr>
          <p:nvPr>
            <p:ph idx="1"/>
          </p:nvPr>
        </p:nvSpPr>
        <p:spPr>
          <a:xfrm>
            <a:off x="685800" y="1737361"/>
            <a:ext cx="8229600" cy="4211637"/>
          </a:xfrm>
        </p:spPr>
        <p:txBody>
          <a:bodyPr/>
          <a:lstStyle/>
          <a:p>
            <a:pPr eaLnBrk="1" hangingPunct="1"/>
            <a:r>
              <a:rPr lang="en-US" altLang="en-US" sz="3200" dirty="0" smtClean="0"/>
              <a:t>A description of the overall condition of building components and systems that are the responsibility of the Association, and conditions that may limit the expected useful life of the buildings and their components.</a:t>
            </a:r>
          </a:p>
        </p:txBody>
      </p:sp>
      <p:sp>
        <p:nvSpPr>
          <p:cNvPr id="4" name="Rectangle 3"/>
          <p:cNvSpPr/>
          <p:nvPr/>
        </p:nvSpPr>
        <p:spPr>
          <a:xfrm>
            <a:off x="498475" y="5867400"/>
            <a:ext cx="6969125" cy="369888"/>
          </a:xfrm>
          <a:prstGeom prst="rect">
            <a:avLst/>
          </a:prstGeom>
        </p:spPr>
        <p:txBody>
          <a:bodyPr>
            <a:spAutoFit/>
          </a:bodyPr>
          <a:lstStyle/>
          <a:p>
            <a:pPr eaLnBrk="1" fontAlgn="auto" hangingPunct="1">
              <a:spcBef>
                <a:spcPts val="0"/>
              </a:spcBef>
              <a:spcAft>
                <a:spcPts val="0"/>
              </a:spcAft>
              <a:defRPr/>
            </a:pPr>
            <a:r>
              <a:rPr lang="en-US" dirty="0">
                <a:latin typeface="+mj-lt"/>
              </a:rPr>
              <a:t>CAI Best Practices – Transition </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592494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Transition Study Report</a:t>
            </a:r>
          </a:p>
        </p:txBody>
      </p:sp>
      <p:sp>
        <p:nvSpPr>
          <p:cNvPr id="23555" name="Rectangle 3"/>
          <p:cNvSpPr>
            <a:spLocks noGrp="1" noChangeArrowheads="1"/>
          </p:cNvSpPr>
          <p:nvPr>
            <p:ph idx="1"/>
          </p:nvPr>
        </p:nvSpPr>
        <p:spPr>
          <a:xfrm>
            <a:off x="822960" y="1696562"/>
            <a:ext cx="8229600" cy="4211637"/>
          </a:xfrm>
        </p:spPr>
        <p:txBody>
          <a:bodyPr/>
          <a:lstStyle/>
          <a:p>
            <a:pPr eaLnBrk="1" hangingPunct="1"/>
            <a:r>
              <a:rPr lang="en-US" altLang="en-US" sz="3200" dirty="0" smtClean="0"/>
              <a:t>Information about significant deficiencies, deferred maintenance items, and material code violations based on a visual survey of the building and grounds, research of documents, and conversations with people who have knowledge about the community.</a:t>
            </a:r>
          </a:p>
        </p:txBody>
      </p:sp>
      <p:sp>
        <p:nvSpPr>
          <p:cNvPr id="4" name="Rectangle 3"/>
          <p:cNvSpPr/>
          <p:nvPr/>
        </p:nvSpPr>
        <p:spPr>
          <a:xfrm>
            <a:off x="498475" y="5867400"/>
            <a:ext cx="6969125" cy="369888"/>
          </a:xfrm>
          <a:prstGeom prst="rect">
            <a:avLst/>
          </a:prstGeom>
        </p:spPr>
        <p:txBody>
          <a:bodyPr>
            <a:spAutoFit/>
          </a:bodyPr>
          <a:lstStyle/>
          <a:p>
            <a:pPr eaLnBrk="1" fontAlgn="auto" hangingPunct="1">
              <a:spcBef>
                <a:spcPts val="0"/>
              </a:spcBef>
              <a:spcAft>
                <a:spcPts val="0"/>
              </a:spcAft>
              <a:defRPr/>
            </a:pPr>
            <a:r>
              <a:rPr lang="en-US" dirty="0">
                <a:latin typeface="+mj-lt"/>
              </a:rPr>
              <a:t>CAI Best Practices – Transition </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9186031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Transition Study Report</a:t>
            </a:r>
          </a:p>
        </p:txBody>
      </p:sp>
      <p:sp>
        <p:nvSpPr>
          <p:cNvPr id="24579" name="Rectangle 3"/>
          <p:cNvSpPr>
            <a:spLocks noGrp="1" noChangeArrowheads="1"/>
          </p:cNvSpPr>
          <p:nvPr>
            <p:ph idx="1"/>
          </p:nvPr>
        </p:nvSpPr>
        <p:spPr>
          <a:xfrm>
            <a:off x="822960" y="1737361"/>
            <a:ext cx="8229600" cy="4211637"/>
          </a:xfrm>
        </p:spPr>
        <p:txBody>
          <a:bodyPr/>
          <a:lstStyle/>
          <a:p>
            <a:pPr eaLnBrk="1" hangingPunct="1"/>
            <a:r>
              <a:rPr lang="en-US" altLang="en-US" sz="3200" dirty="0" smtClean="0"/>
              <a:t>A transition cost estimate including a list of the individual components and the estimated cost for repair and/or completion of those components to comply with the noted standards.</a:t>
            </a:r>
          </a:p>
          <a:p>
            <a:pPr eaLnBrk="1" hangingPunct="1"/>
            <a:endParaRPr lang="en-US" altLang="en-US" sz="3200" dirty="0"/>
          </a:p>
          <a:p>
            <a:pPr eaLnBrk="1" hangingPunct="1"/>
            <a:r>
              <a:rPr lang="en-US" altLang="en-US" sz="3200" b="1" i="1" dirty="0" smtClean="0">
                <a:solidFill>
                  <a:schemeClr val="accent1">
                    <a:lumMod val="75000"/>
                  </a:schemeClr>
                </a:solidFill>
              </a:rPr>
              <a:t>Optional</a:t>
            </a:r>
          </a:p>
        </p:txBody>
      </p:sp>
      <p:sp>
        <p:nvSpPr>
          <p:cNvPr id="4" name="Rectangle 3"/>
          <p:cNvSpPr/>
          <p:nvPr/>
        </p:nvSpPr>
        <p:spPr>
          <a:xfrm>
            <a:off x="498475" y="5867400"/>
            <a:ext cx="6969125" cy="369888"/>
          </a:xfrm>
          <a:prstGeom prst="rect">
            <a:avLst/>
          </a:prstGeom>
        </p:spPr>
        <p:txBody>
          <a:bodyPr>
            <a:spAutoFit/>
          </a:bodyPr>
          <a:lstStyle/>
          <a:p>
            <a:pPr eaLnBrk="1" fontAlgn="auto" hangingPunct="1">
              <a:spcBef>
                <a:spcPts val="0"/>
              </a:spcBef>
              <a:spcAft>
                <a:spcPts val="0"/>
              </a:spcAft>
              <a:defRPr/>
            </a:pPr>
            <a:r>
              <a:rPr lang="en-US" dirty="0">
                <a:latin typeface="+mj-lt"/>
              </a:rPr>
              <a:t>CAI Best Practices – Transition </a:t>
            </a:r>
          </a:p>
        </p:txBody>
      </p:sp>
      <p:pic>
        <p:nvPicPr>
          <p:cNvPr id="5"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6561697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762000" y="685800"/>
            <a:ext cx="7772400" cy="4994275"/>
          </a:xfrm>
        </p:spPr>
        <p:txBody>
          <a:bodyPr rtlCol="0">
            <a:normAutofit/>
          </a:bodyPr>
          <a:lstStyle/>
          <a:p>
            <a:pPr algn="ctr" eaLnBrk="1" fontAlgn="auto" hangingPunct="1">
              <a:spcAft>
                <a:spcPts val="0"/>
              </a:spcAft>
              <a:defRPr/>
            </a:pPr>
            <a:r>
              <a:rPr lang="en-US" dirty="0" smtClean="0">
                <a:solidFill>
                  <a:schemeClr val="tx1"/>
                </a:solidFill>
                <a:effectLst>
                  <a:outerShdw blurRad="38100" dist="38100" dir="2700000" algn="tl">
                    <a:srgbClr val="000000">
                      <a:alpha val="43137"/>
                    </a:srgbClr>
                  </a:outerShdw>
                </a:effectLst>
              </a:rPr>
              <a:t>Transition Study</a:t>
            </a:r>
            <a:br>
              <a:rPr lang="en-US" dirty="0" smtClean="0">
                <a:solidFill>
                  <a:schemeClr val="tx1"/>
                </a:solidFill>
                <a:effectLst>
                  <a:outerShdw blurRad="38100" dist="38100" dir="2700000" algn="tl">
                    <a:srgbClr val="000000">
                      <a:alpha val="43137"/>
                    </a:srgbClr>
                  </a:outerShdw>
                </a:effectLst>
              </a:rPr>
            </a:br>
            <a:r>
              <a:rPr lang="en-US" dirty="0">
                <a:solidFill>
                  <a:schemeClr val="tx1"/>
                </a:solidFill>
                <a:effectLst>
                  <a:outerShdw blurRad="38100" dist="38100" dir="2700000" algn="tl">
                    <a:srgbClr val="000000">
                      <a:alpha val="43137"/>
                    </a:srgbClr>
                  </a:outerShdw>
                </a:effectLst>
              </a:rPr>
              <a:t/>
            </a:r>
            <a:br>
              <a:rPr lang="en-US" dirty="0">
                <a:solidFill>
                  <a:schemeClr val="tx1"/>
                </a:solidFill>
                <a:effectLst>
                  <a:outerShdw blurRad="38100" dist="38100" dir="2700000" algn="tl">
                    <a:srgbClr val="000000">
                      <a:alpha val="43137"/>
                    </a:srgbClr>
                  </a:outerShdw>
                </a:effectLst>
              </a:rPr>
            </a:br>
            <a:r>
              <a:rPr lang="en-US" sz="6600" i="1" dirty="0">
                <a:solidFill>
                  <a:schemeClr val="tx1"/>
                </a:solidFill>
              </a:rPr>
              <a:t>Are you getting what you should?</a:t>
            </a:r>
            <a:br>
              <a:rPr lang="en-US" sz="6600" i="1" dirty="0">
                <a:solidFill>
                  <a:schemeClr val="tx1"/>
                </a:solidFill>
              </a:rPr>
            </a:br>
            <a:endParaRPr lang="en-US" sz="6400" dirty="0">
              <a:solidFill>
                <a:schemeClr val="tx1"/>
              </a:solidFill>
            </a:endParaRP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775451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Transition Study</a:t>
            </a:r>
          </a:p>
        </p:txBody>
      </p:sp>
      <p:sp>
        <p:nvSpPr>
          <p:cNvPr id="285699" name="Rectangle 3"/>
          <p:cNvSpPr>
            <a:spLocks noGrp="1" noChangeArrowheads="1"/>
          </p:cNvSpPr>
          <p:nvPr>
            <p:ph idx="1"/>
          </p:nvPr>
        </p:nvSpPr>
        <p:spPr>
          <a:xfrm>
            <a:off x="822960" y="1828800"/>
            <a:ext cx="8229600" cy="4906962"/>
          </a:xfrm>
        </p:spPr>
        <p:txBody>
          <a:bodyPr/>
          <a:lstStyle/>
          <a:p>
            <a:pPr eaLnBrk="1" hangingPunct="1"/>
            <a:r>
              <a:rPr lang="en-US" altLang="en-US" sz="3200" dirty="0" smtClean="0"/>
              <a:t>Answer these questions:</a:t>
            </a:r>
            <a:br>
              <a:rPr lang="en-US" altLang="en-US" sz="3200" dirty="0" smtClean="0"/>
            </a:br>
            <a:endParaRPr lang="en-US" altLang="en-US" sz="3200" dirty="0" smtClean="0"/>
          </a:p>
          <a:p>
            <a:pPr marL="201168" lvl="1" indent="0" eaLnBrk="1" hangingPunct="1">
              <a:buNone/>
            </a:pPr>
            <a:r>
              <a:rPr lang="en-US" altLang="en-US" sz="2800" dirty="0" smtClean="0"/>
              <a:t>1. Reasonable compliance with construction documents</a:t>
            </a:r>
          </a:p>
          <a:p>
            <a:pPr marL="201168" lvl="1" indent="0" eaLnBrk="1" hangingPunct="1">
              <a:buNone/>
            </a:pPr>
            <a:endParaRPr lang="en-US" altLang="en-US" sz="2800" dirty="0" smtClean="0"/>
          </a:p>
          <a:p>
            <a:pPr marL="201168" lvl="1" indent="0">
              <a:buNone/>
            </a:pPr>
            <a:r>
              <a:rPr lang="en-US" altLang="en-US" sz="2800" dirty="0" smtClean="0"/>
              <a:t>2. </a:t>
            </a:r>
            <a:r>
              <a:rPr lang="en-US" altLang="en-US" sz="2800" dirty="0"/>
              <a:t>Reasonable compliance with good construction practice</a:t>
            </a:r>
          </a:p>
          <a:p>
            <a:pPr marL="201168" lvl="1" indent="0" eaLnBrk="1" hangingPunct="1">
              <a:buNone/>
            </a:pPr>
            <a:endParaRPr lang="en-US" altLang="en-US" sz="2800" dirty="0" smtClean="0"/>
          </a:p>
          <a:p>
            <a:pPr marL="201168" lvl="1" indent="0" eaLnBrk="1" hangingPunct="1">
              <a:buNone/>
            </a:pPr>
            <a:r>
              <a:rPr lang="en-US" altLang="en-US" sz="2800" dirty="0"/>
              <a:t>3</a:t>
            </a:r>
            <a:r>
              <a:rPr lang="en-US" altLang="en-US" sz="2800" dirty="0" smtClean="0"/>
              <a:t>. Reasonable compliance with local regulations</a:t>
            </a:r>
          </a:p>
          <a:p>
            <a:pPr marL="201168" lvl="1" indent="0" eaLnBrk="1" hangingPunct="1">
              <a:buNone/>
            </a:pPr>
            <a:endParaRPr lang="en-US" altLang="en-US" sz="2800" dirty="0"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018254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animEffect transition="in" filter="blinds(vertical)">
                                      <p:cBhvr>
                                        <p:cTn id="7" dur="500"/>
                                        <p:tgtEl>
                                          <p:spTgt spid="285699">
                                            <p:txEl>
                                              <p:pRg st="0" end="0"/>
                                            </p:txEl>
                                          </p:spTgt>
                                        </p:tgtEl>
                                      </p:cBhvr>
                                    </p:animEffect>
                                  </p:childTnLst>
                                </p:cTn>
                              </p:par>
                              <p:par>
                                <p:cTn id="8" presetID="3" presetClass="entr" presetSubtype="5" fill="hold" grpId="0" nodeType="withEffect">
                                  <p:stCondLst>
                                    <p:cond delay="0"/>
                                  </p:stCondLst>
                                  <p:childTnLst>
                                    <p:set>
                                      <p:cBhvr>
                                        <p:cTn id="9" dur="1" fill="hold">
                                          <p:stCondLst>
                                            <p:cond delay="0"/>
                                          </p:stCondLst>
                                        </p:cTn>
                                        <p:tgtEl>
                                          <p:spTgt spid="285699">
                                            <p:txEl>
                                              <p:pRg st="1" end="1"/>
                                            </p:txEl>
                                          </p:spTgt>
                                        </p:tgtEl>
                                        <p:attrNameLst>
                                          <p:attrName>style.visibility</p:attrName>
                                        </p:attrNameLst>
                                      </p:cBhvr>
                                      <p:to>
                                        <p:strVal val="visible"/>
                                      </p:to>
                                    </p:set>
                                    <p:animEffect transition="in" filter="blinds(vertical)">
                                      <p:cBhvr>
                                        <p:cTn id="10" dur="500"/>
                                        <p:tgtEl>
                                          <p:spTgt spid="285699">
                                            <p:txEl>
                                              <p:pRg st="1" end="1"/>
                                            </p:txEl>
                                          </p:spTgt>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285699">
                                            <p:txEl>
                                              <p:pRg st="3" end="3"/>
                                            </p:txEl>
                                          </p:spTgt>
                                        </p:tgtEl>
                                        <p:attrNameLst>
                                          <p:attrName>style.visibility</p:attrName>
                                        </p:attrNameLst>
                                      </p:cBhvr>
                                      <p:to>
                                        <p:strVal val="visible"/>
                                      </p:to>
                                    </p:set>
                                    <p:animEffect transition="in" filter="blinds(vertical)">
                                      <p:cBhvr>
                                        <p:cTn id="13" dur="500"/>
                                        <p:tgtEl>
                                          <p:spTgt spid="285699">
                                            <p:txEl>
                                              <p:pRg st="3" end="3"/>
                                            </p:txEl>
                                          </p:spTgt>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285699">
                                            <p:txEl>
                                              <p:pRg st="5" end="5"/>
                                            </p:txEl>
                                          </p:spTgt>
                                        </p:tgtEl>
                                        <p:attrNameLst>
                                          <p:attrName>style.visibility</p:attrName>
                                        </p:attrNameLst>
                                      </p:cBhvr>
                                      <p:to>
                                        <p:strVal val="visible"/>
                                      </p:to>
                                    </p:set>
                                    <p:animEffect transition="in" filter="blinds(vertical)">
                                      <p:cBhvr>
                                        <p:cTn id="16" dur="500"/>
                                        <p:tgtEl>
                                          <p:spTgt spid="285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What do we look at?</a:t>
            </a:r>
          </a:p>
        </p:txBody>
      </p:sp>
      <p:sp>
        <p:nvSpPr>
          <p:cNvPr id="27651" name="Content Placeholder 2"/>
          <p:cNvSpPr>
            <a:spLocks noGrp="1"/>
          </p:cNvSpPr>
          <p:nvPr>
            <p:ph idx="1"/>
          </p:nvPr>
        </p:nvSpPr>
        <p:spPr/>
        <p:txBody>
          <a:bodyPr/>
          <a:lstStyle/>
          <a:p>
            <a:pPr>
              <a:buFont typeface="Wingdings" panose="05000000000000000000" pitchFamily="2" charset="2"/>
              <a:buChar char="q"/>
            </a:pPr>
            <a:r>
              <a:rPr lang="en-US" altLang="en-US" sz="3200" dirty="0" smtClean="0"/>
              <a:t> All the major building systems</a:t>
            </a:r>
          </a:p>
          <a:p>
            <a:pPr eaLnBrk="1" hangingPunct="1"/>
            <a:r>
              <a:rPr lang="en-US" altLang="en-US" sz="3200" dirty="0" smtClean="0"/>
              <a:t>             Here are a few examples…</a:t>
            </a:r>
          </a:p>
        </p:txBody>
      </p:sp>
      <p:pic>
        <p:nvPicPr>
          <p:cNvPr id="2" name="Picture 1" descr="Just Spilled It Ou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635414"/>
            <a:ext cx="4635500" cy="2511385"/>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13414790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idx="4294967295"/>
          </p:nvPr>
        </p:nvSpPr>
        <p:spPr>
          <a:xfrm>
            <a:off x="381000" y="2209800"/>
            <a:ext cx="8229600" cy="4211637"/>
          </a:xfrm>
        </p:spPr>
        <p:txBody>
          <a:bodyPr>
            <a:normAutofit lnSpcReduction="10000"/>
          </a:bodyPr>
          <a:lstStyle/>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algn="ctr" eaLnBrk="1" hangingPunct="1">
              <a:lnSpc>
                <a:spcPct val="80000"/>
              </a:lnSpc>
              <a:buFontTx/>
              <a:buNone/>
            </a:pPr>
            <a:r>
              <a:rPr lang="en-US" altLang="en-US" sz="3200" dirty="0" smtClean="0"/>
              <a:t>Detail of curtain wall and sliding door threshold at balcony</a:t>
            </a:r>
          </a:p>
        </p:txBody>
      </p:sp>
      <p:pic>
        <p:nvPicPr>
          <p:cNvPr id="29700" name="Picture 2" descr="DocDSC090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1562100"/>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351324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Reserve Fund - Current</a:t>
            </a:r>
          </a:p>
        </p:txBody>
      </p:sp>
      <p:sp>
        <p:nvSpPr>
          <p:cNvPr id="38915" name="Content Placeholder 2"/>
          <p:cNvSpPr>
            <a:spLocks noGrp="1"/>
          </p:cNvSpPr>
          <p:nvPr>
            <p:ph idx="1"/>
          </p:nvPr>
        </p:nvSpPr>
        <p:spPr/>
        <p:txBody>
          <a:bodyPr/>
          <a:lstStyle/>
          <a:p>
            <a:pPr>
              <a:defRPr/>
            </a:pPr>
            <a:r>
              <a:rPr lang="en-US" altLang="en-US" dirty="0" smtClean="0"/>
              <a:t>What is it?</a:t>
            </a:r>
          </a:p>
          <a:p>
            <a:pPr lvl="1">
              <a:defRPr/>
            </a:pPr>
            <a:r>
              <a:rPr lang="en-US" altLang="en-US" dirty="0" smtClean="0"/>
              <a:t>A cash reserve for non-annual, expected, predictable expenses</a:t>
            </a:r>
          </a:p>
          <a:p>
            <a:pPr lvl="1">
              <a:defRPr/>
            </a:pPr>
            <a:endParaRPr lang="en-US" altLang="en-US" i="1" dirty="0"/>
          </a:p>
          <a:p>
            <a:pPr lvl="1">
              <a:defRPr/>
            </a:pPr>
            <a:endParaRPr lang="en-US" altLang="en-US" i="1" dirty="0" smtClean="0"/>
          </a:p>
          <a:p>
            <a:pPr marL="457200" lvl="1" indent="0" algn="ctr">
              <a:buFont typeface="Arial" panose="020B0604020202020204" pitchFamily="34" charset="0"/>
              <a:buNone/>
              <a:defRPr/>
            </a:pPr>
            <a:r>
              <a:rPr lang="en-US" altLang="en-US" sz="3200" i="1" dirty="0" smtClean="0"/>
              <a:t>Special assessments are to be avoided</a:t>
            </a:r>
          </a:p>
          <a:p>
            <a:pPr lvl="1">
              <a:defRPr/>
            </a:pPr>
            <a:endParaRPr lang="en-US" altLang="en-US" dirty="0"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7864641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4294967295"/>
          </p:nvPr>
        </p:nvSpPr>
        <p:spPr>
          <a:xfrm>
            <a:off x="542925" y="2209800"/>
            <a:ext cx="8229600" cy="4211637"/>
          </a:xfrm>
        </p:spPr>
        <p:txBody>
          <a:bodyPr>
            <a:normAutofit lnSpcReduction="10000"/>
          </a:bodyPr>
          <a:lstStyle/>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algn="ctr" eaLnBrk="1" hangingPunct="1">
              <a:lnSpc>
                <a:spcPct val="80000"/>
              </a:lnSpc>
              <a:buFontTx/>
              <a:buNone/>
            </a:pPr>
            <a:r>
              <a:rPr lang="en-US" altLang="en-US" sz="2800" dirty="0" smtClean="0"/>
              <a:t>View of underside of metal flashing and </a:t>
            </a:r>
          </a:p>
          <a:p>
            <a:pPr algn="ctr" eaLnBrk="1" hangingPunct="1">
              <a:lnSpc>
                <a:spcPct val="80000"/>
              </a:lnSpc>
              <a:buFontTx/>
              <a:buNone/>
            </a:pPr>
            <a:r>
              <a:rPr lang="en-US" altLang="en-US" sz="2800" dirty="0" smtClean="0"/>
              <a:t>balcony from terrace</a:t>
            </a:r>
          </a:p>
        </p:txBody>
      </p:sp>
      <p:pic>
        <p:nvPicPr>
          <p:cNvPr id="30724" name="Picture 2" descr="DocDSC091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495425"/>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0666585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idx="4294967295"/>
          </p:nvPr>
        </p:nvSpPr>
        <p:spPr>
          <a:xfrm>
            <a:off x="371475" y="1905000"/>
            <a:ext cx="8229600" cy="4211637"/>
          </a:xfrm>
        </p:spPr>
        <p:txBody>
          <a:bodyPr/>
          <a:lstStyle/>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algn="ctr" eaLnBrk="1" hangingPunct="1">
              <a:lnSpc>
                <a:spcPct val="80000"/>
              </a:lnSpc>
              <a:buFontTx/>
              <a:buNone/>
            </a:pPr>
            <a:r>
              <a:rPr lang="en-US" altLang="en-US" sz="3200" dirty="0" smtClean="0"/>
              <a:t>Cooling tower pump controls</a:t>
            </a:r>
          </a:p>
        </p:txBody>
      </p:sp>
      <p:pic>
        <p:nvPicPr>
          <p:cNvPr id="33796" name="Picture 2" descr="DocDSC087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675" y="1552575"/>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247640135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US" altLang="en-US" dirty="0" smtClean="0"/>
              <a:t>What do we look at?</a:t>
            </a:r>
          </a:p>
        </p:txBody>
      </p:sp>
      <p:sp>
        <p:nvSpPr>
          <p:cNvPr id="34819" name="Rectangle 3"/>
          <p:cNvSpPr>
            <a:spLocks noGrp="1" noChangeArrowheads="1"/>
          </p:cNvSpPr>
          <p:nvPr>
            <p:ph idx="1"/>
          </p:nvPr>
        </p:nvSpPr>
        <p:spPr>
          <a:xfrm>
            <a:off x="685800" y="1905000"/>
            <a:ext cx="8229600" cy="4211637"/>
          </a:xfrm>
        </p:spPr>
        <p:txBody>
          <a:bodyPr/>
          <a:lstStyle/>
          <a:p>
            <a:pPr eaLnBrk="1" hangingPunct="1">
              <a:lnSpc>
                <a:spcPct val="80000"/>
              </a:lnSpc>
            </a:pPr>
            <a:r>
              <a:rPr lang="en-US" altLang="en-US" sz="3200" dirty="0" smtClean="0"/>
              <a:t>We review the available documents </a:t>
            </a:r>
          </a:p>
          <a:p>
            <a:pPr lvl="1" eaLnBrk="1" hangingPunct="1">
              <a:lnSpc>
                <a:spcPct val="80000"/>
              </a:lnSpc>
            </a:pPr>
            <a:r>
              <a:rPr lang="en-US" altLang="en-US" sz="3200" dirty="0" smtClean="0"/>
              <a:t> Plans</a:t>
            </a:r>
          </a:p>
          <a:p>
            <a:pPr lvl="1" eaLnBrk="1" hangingPunct="1">
              <a:lnSpc>
                <a:spcPct val="80000"/>
              </a:lnSpc>
            </a:pPr>
            <a:r>
              <a:rPr lang="en-US" altLang="en-US" sz="3200" dirty="0" smtClean="0"/>
              <a:t> Specs</a:t>
            </a:r>
          </a:p>
          <a:p>
            <a:pPr lvl="1" eaLnBrk="1" hangingPunct="1">
              <a:lnSpc>
                <a:spcPct val="80000"/>
              </a:lnSpc>
            </a:pPr>
            <a:r>
              <a:rPr lang="en-US" altLang="en-US" sz="3200" dirty="0"/>
              <a:t> </a:t>
            </a:r>
            <a:r>
              <a:rPr lang="en-US" altLang="en-US" sz="3200" dirty="0" smtClean="0"/>
              <a:t>Association documents</a:t>
            </a:r>
          </a:p>
          <a:p>
            <a:pPr lvl="1" eaLnBrk="1" hangingPunct="1">
              <a:lnSpc>
                <a:spcPct val="80000"/>
              </a:lnSpc>
            </a:pPr>
            <a:r>
              <a:rPr lang="en-US" altLang="en-US" sz="3200" dirty="0" smtClean="0"/>
              <a:t> Regulatory approvals</a:t>
            </a:r>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a:p>
            <a:pPr eaLnBrk="1" hangingPunct="1">
              <a:lnSpc>
                <a:spcPct val="80000"/>
              </a:lnSpc>
            </a:pPr>
            <a:endParaRPr lang="en-US" altLang="en-US" sz="3200" dirty="0"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3857794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Transition Study</a:t>
            </a:r>
          </a:p>
        </p:txBody>
      </p:sp>
      <p:sp>
        <p:nvSpPr>
          <p:cNvPr id="291843" name="Rectangle 3"/>
          <p:cNvSpPr>
            <a:spLocks noGrp="1" noChangeArrowheads="1"/>
          </p:cNvSpPr>
          <p:nvPr>
            <p:ph idx="1"/>
          </p:nvPr>
        </p:nvSpPr>
        <p:spPr>
          <a:xfrm>
            <a:off x="822960" y="1746886"/>
            <a:ext cx="8229600" cy="4211637"/>
          </a:xfrm>
        </p:spPr>
        <p:txBody>
          <a:bodyPr/>
          <a:lstStyle/>
          <a:p>
            <a:pPr eaLnBrk="1" hangingPunct="1"/>
            <a:r>
              <a:rPr lang="en-US" altLang="en-US" sz="3200" dirty="0" smtClean="0"/>
              <a:t>The work product?</a:t>
            </a:r>
          </a:p>
          <a:p>
            <a:pPr eaLnBrk="1" hangingPunct="1"/>
            <a:r>
              <a:rPr lang="en-US" altLang="en-US" sz="3200" dirty="0" smtClean="0"/>
              <a:t>A full written report</a:t>
            </a:r>
          </a:p>
          <a:p>
            <a:pPr lvl="1" eaLnBrk="1" hangingPunct="1"/>
            <a:r>
              <a:rPr lang="en-US" altLang="en-US" dirty="0" smtClean="0"/>
              <a:t> Draft for your review</a:t>
            </a:r>
          </a:p>
          <a:p>
            <a:pPr lvl="1" eaLnBrk="1" hangingPunct="1"/>
            <a:r>
              <a:rPr lang="en-US" altLang="en-US" dirty="0"/>
              <a:t> </a:t>
            </a:r>
            <a:r>
              <a:rPr lang="en-US" altLang="en-US" dirty="0" smtClean="0"/>
              <a:t>Possible review by attorney</a:t>
            </a:r>
          </a:p>
          <a:p>
            <a:pPr lvl="1" eaLnBrk="1" hangingPunct="1"/>
            <a:r>
              <a:rPr lang="en-US" altLang="en-US" dirty="0" smtClean="0"/>
              <a:t> Final</a:t>
            </a:r>
          </a:p>
        </p:txBody>
      </p:sp>
      <p:pic>
        <p:nvPicPr>
          <p:cNvPr id="2" name="Picture 1" descr="Publica Author Development Report, Issue #1. – Public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819400"/>
            <a:ext cx="3440404" cy="3343275"/>
          </a:xfrm>
          <a:prstGeom prst="rect">
            <a:avLst/>
          </a:prstGeom>
        </p:spPr>
      </p:pic>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89608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Effect transition="in" filter="blinds(vertical)">
                                      <p:cBhvr>
                                        <p:cTn id="7" dur="500"/>
                                        <p:tgtEl>
                                          <p:spTgt spid="291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91843">
                                            <p:txEl>
                                              <p:pRg st="1" end="1"/>
                                            </p:txEl>
                                          </p:spTgt>
                                        </p:tgtEl>
                                        <p:attrNameLst>
                                          <p:attrName>style.visibility</p:attrName>
                                        </p:attrNameLst>
                                      </p:cBhvr>
                                      <p:to>
                                        <p:strVal val="visible"/>
                                      </p:to>
                                    </p:set>
                                    <p:animEffect transition="in" filter="blinds(vertical)">
                                      <p:cBhvr>
                                        <p:cTn id="12" dur="500"/>
                                        <p:tgtEl>
                                          <p:spTgt spid="291843">
                                            <p:txEl>
                                              <p:pRg st="1" end="1"/>
                                            </p:txEl>
                                          </p:spTgt>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291843">
                                            <p:txEl>
                                              <p:pRg st="2" end="2"/>
                                            </p:txEl>
                                          </p:spTgt>
                                        </p:tgtEl>
                                        <p:attrNameLst>
                                          <p:attrName>style.visibility</p:attrName>
                                        </p:attrNameLst>
                                      </p:cBhvr>
                                      <p:to>
                                        <p:strVal val="visible"/>
                                      </p:to>
                                    </p:set>
                                    <p:animEffect transition="in" filter="blinds(vertical)">
                                      <p:cBhvr>
                                        <p:cTn id="15" dur="500"/>
                                        <p:tgtEl>
                                          <p:spTgt spid="291843">
                                            <p:txEl>
                                              <p:pRg st="2" end="2"/>
                                            </p:txEl>
                                          </p:spTgt>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291843">
                                            <p:txEl>
                                              <p:pRg st="3" end="3"/>
                                            </p:txEl>
                                          </p:spTgt>
                                        </p:tgtEl>
                                        <p:attrNameLst>
                                          <p:attrName>style.visibility</p:attrName>
                                        </p:attrNameLst>
                                      </p:cBhvr>
                                      <p:to>
                                        <p:strVal val="visible"/>
                                      </p:to>
                                    </p:set>
                                    <p:animEffect transition="in" filter="blinds(vertical)">
                                      <p:cBhvr>
                                        <p:cTn id="18" dur="500"/>
                                        <p:tgtEl>
                                          <p:spTgt spid="291843">
                                            <p:txEl>
                                              <p:pRg st="3" end="3"/>
                                            </p:txEl>
                                          </p:spTgt>
                                        </p:tgtEl>
                                      </p:cBhvr>
                                    </p:animEffect>
                                  </p:childTnLst>
                                </p:cTn>
                              </p:par>
                              <p:par>
                                <p:cTn id="19" presetID="3" presetClass="entr" presetSubtype="5" fill="hold" grpId="0" nodeType="withEffect">
                                  <p:stCondLst>
                                    <p:cond delay="0"/>
                                  </p:stCondLst>
                                  <p:childTnLst>
                                    <p:set>
                                      <p:cBhvr>
                                        <p:cTn id="20" dur="1" fill="hold">
                                          <p:stCondLst>
                                            <p:cond delay="0"/>
                                          </p:stCondLst>
                                        </p:cTn>
                                        <p:tgtEl>
                                          <p:spTgt spid="291843">
                                            <p:txEl>
                                              <p:pRg st="4" end="4"/>
                                            </p:txEl>
                                          </p:spTgt>
                                        </p:tgtEl>
                                        <p:attrNameLst>
                                          <p:attrName>style.visibility</p:attrName>
                                        </p:attrNameLst>
                                      </p:cBhvr>
                                      <p:to>
                                        <p:strVal val="visible"/>
                                      </p:to>
                                    </p:set>
                                    <p:animEffect transition="in" filter="blinds(vertical)">
                                      <p:cBhvr>
                                        <p:cTn id="21" dur="500"/>
                                        <p:tgtEl>
                                          <p:spTgt spid="291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04875" y="304800"/>
            <a:ext cx="7056437" cy="1400175"/>
          </a:xfrm>
        </p:spPr>
        <p:txBody>
          <a:bodyPr/>
          <a:lstStyle/>
          <a:p>
            <a:pPr eaLnBrk="1" hangingPunct="1"/>
            <a:r>
              <a:rPr lang="en-US" altLang="en-US" sz="4000" dirty="0" smtClean="0"/>
              <a:t>Realistic Expectations Of The Transition Process</a:t>
            </a:r>
          </a:p>
        </p:txBody>
      </p:sp>
      <p:sp>
        <p:nvSpPr>
          <p:cNvPr id="41987" name="Rectangle 3"/>
          <p:cNvSpPr>
            <a:spLocks noGrp="1" noChangeArrowheads="1"/>
          </p:cNvSpPr>
          <p:nvPr>
            <p:ph type="body" idx="1"/>
          </p:nvPr>
        </p:nvSpPr>
        <p:spPr>
          <a:xfrm>
            <a:off x="914400" y="1905000"/>
            <a:ext cx="8220075" cy="4454525"/>
          </a:xfrm>
        </p:spPr>
        <p:txBody>
          <a:bodyPr/>
          <a:lstStyle/>
          <a:p>
            <a:pPr eaLnBrk="1" hangingPunct="1"/>
            <a:r>
              <a:rPr lang="en-US" altLang="en-US" sz="2800" dirty="0" smtClean="0"/>
              <a:t>Begin with the end in mind</a:t>
            </a:r>
          </a:p>
          <a:p>
            <a:pPr eaLnBrk="1" hangingPunct="1"/>
            <a:r>
              <a:rPr lang="en-US" altLang="en-US" sz="2800" dirty="0" smtClean="0"/>
              <a:t>Cost/benefit of procedures and work of experts</a:t>
            </a:r>
          </a:p>
          <a:p>
            <a:pPr eaLnBrk="1" hangingPunct="1"/>
            <a:r>
              <a:rPr lang="en-US" altLang="en-US" sz="2800" dirty="0" smtClean="0"/>
              <a:t>Understand the approach of your professionals</a:t>
            </a:r>
          </a:p>
          <a:p>
            <a:pPr eaLnBrk="1" hangingPunct="1"/>
            <a:r>
              <a:rPr lang="en-US" altLang="en-US" sz="2800" dirty="0" smtClean="0"/>
              <a:t>The team must have a captain</a:t>
            </a:r>
          </a:p>
          <a:p>
            <a:pPr eaLnBrk="1" hangingPunct="1"/>
            <a:r>
              <a:rPr lang="en-US" altLang="en-US" sz="2800" dirty="0" smtClean="0"/>
              <a:t>Identify issues early on and try to resolve them before transition</a:t>
            </a:r>
          </a:p>
          <a:p>
            <a:pPr eaLnBrk="1" hangingPunct="1"/>
            <a:endParaRPr lang="en-US" altLang="en-US" sz="2800" dirty="0" smtClean="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66313"/>
            <a:ext cx="1924396" cy="931025"/>
          </a:xfrm>
          <a:prstGeom prst="rect">
            <a:avLst/>
          </a:prstGeom>
        </p:spPr>
      </p:pic>
    </p:spTree>
    <p:extLst>
      <p:ext uri="{BB962C8B-B14F-4D97-AF65-F5344CB8AC3E}">
        <p14:creationId xmlns:p14="http://schemas.microsoft.com/office/powerpoint/2010/main" val="30078704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24102" y="5181600"/>
            <a:ext cx="1924396" cy="931025"/>
          </a:xfrm>
          <a:prstGeom prst="rect">
            <a:avLst/>
          </a:prstGeom>
        </p:spPr>
      </p:pic>
      <p:sp>
        <p:nvSpPr>
          <p:cNvPr id="3" name="Title 2"/>
          <p:cNvSpPr>
            <a:spLocks noGrp="1"/>
          </p:cNvSpPr>
          <p:nvPr>
            <p:ph type="title"/>
          </p:nvPr>
        </p:nvSpPr>
        <p:spPr>
          <a:xfrm>
            <a:off x="914400" y="1810604"/>
            <a:ext cx="7543800" cy="3447196"/>
          </a:xfrm>
        </p:spPr>
        <p:txBody>
          <a:bodyPr>
            <a:normAutofit fontScale="90000"/>
          </a:bodyPr>
          <a:lstStyle/>
          <a:p>
            <a:pPr algn="ctr"/>
            <a:r>
              <a:rPr lang="en-US" sz="7200" b="1" dirty="0" smtClean="0">
                <a:effectLst>
                  <a:outerShdw blurRad="38100" dist="38100" dir="2700000" algn="tl">
                    <a:srgbClr val="000000">
                      <a:alpha val="43137"/>
                    </a:srgbClr>
                  </a:outerShdw>
                </a:effectLst>
              </a:rPr>
              <a:t>QUESTIONS?</a:t>
            </a:r>
            <a:br>
              <a:rPr lang="en-US" sz="7200" b="1" dirty="0" smtClean="0">
                <a:effectLst>
                  <a:outerShdw blurRad="38100" dist="38100" dir="2700000" algn="tl">
                    <a:srgbClr val="000000">
                      <a:alpha val="43137"/>
                    </a:srgbClr>
                  </a:outerShdw>
                </a:effectLst>
              </a:rPr>
            </a:br>
            <a:r>
              <a:rPr lang="en-US" sz="7200" b="1" dirty="0" smtClean="0">
                <a:effectLst>
                  <a:outerShdw blurRad="38100" dist="38100" dir="2700000" algn="tl">
                    <a:srgbClr val="000000">
                      <a:alpha val="43137"/>
                    </a:srgbClr>
                  </a:outerShdw>
                </a:effectLst>
              </a:rPr>
              <a:t/>
            </a:r>
            <a:br>
              <a:rPr lang="en-US" sz="7200" b="1" dirty="0" smtClean="0">
                <a:effectLst>
                  <a:outerShdw blurRad="38100" dist="38100" dir="2700000" algn="tl">
                    <a:srgbClr val="000000">
                      <a:alpha val="43137"/>
                    </a:srgbClr>
                  </a:outerShdw>
                </a:effectLst>
              </a:rPr>
            </a:br>
            <a:r>
              <a:rPr lang="en-US" sz="7200" b="1" dirty="0">
                <a:effectLst>
                  <a:outerShdw blurRad="38100" dist="38100" dir="2700000" algn="tl">
                    <a:srgbClr val="000000">
                      <a:alpha val="43137"/>
                    </a:srgbClr>
                  </a:outerShdw>
                </a:effectLst>
              </a:rPr>
              <a:t/>
            </a:r>
            <a:br>
              <a:rPr lang="en-US" sz="7200" b="1" dirty="0">
                <a:effectLst>
                  <a:outerShdw blurRad="38100" dist="38100" dir="2700000" algn="tl">
                    <a:srgbClr val="000000">
                      <a:alpha val="43137"/>
                    </a:srgbClr>
                  </a:outerShdw>
                </a:effectLst>
              </a:rPr>
            </a:br>
            <a:r>
              <a:rPr lang="en-US" sz="7200" b="1" dirty="0" smtClean="0">
                <a:effectLst>
                  <a:outerShdw blurRad="38100" dist="38100" dir="2700000" algn="tl">
                    <a:srgbClr val="000000">
                      <a:alpha val="43137"/>
                    </a:srgbClr>
                  </a:outerShdw>
                </a:effectLst>
              </a:rPr>
              <a:t>Thank you!</a:t>
            </a:r>
            <a:br>
              <a:rPr lang="en-US" sz="7200" b="1" dirty="0" smtClean="0">
                <a:effectLst>
                  <a:outerShdw blurRad="38100" dist="38100" dir="2700000" algn="tl">
                    <a:srgbClr val="000000">
                      <a:alpha val="43137"/>
                    </a:srgbClr>
                  </a:outerShdw>
                </a:effectLst>
              </a:rPr>
            </a:b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8325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TM02900769[[fn=Retrospect]]</Template>
  <TotalTime>437</TotalTime>
  <Words>2521</Words>
  <Application>Microsoft Office PowerPoint</Application>
  <PresentationFormat>On-screen Show (4:3)</PresentationFormat>
  <Paragraphs>715</Paragraphs>
  <Slides>95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Arial</vt:lpstr>
      <vt:lpstr>Calibri</vt:lpstr>
      <vt:lpstr>Calibri Light</vt:lpstr>
      <vt:lpstr>Goudy Old Style</vt:lpstr>
      <vt:lpstr>Times New Roman</vt:lpstr>
      <vt:lpstr>Wingdings</vt:lpstr>
      <vt:lpstr>Retrospect</vt:lpstr>
      <vt:lpstr>PowerPoint Presentation</vt:lpstr>
      <vt:lpstr>Our Objectives for Today</vt:lpstr>
      <vt:lpstr>Our Objectives for Today</vt:lpstr>
      <vt:lpstr>Our Objectives for Today</vt:lpstr>
      <vt:lpstr>The Birth of Community Associations</vt:lpstr>
      <vt:lpstr>Davis–Stirling Common Interest Development Act in 1985.</vt:lpstr>
      <vt:lpstr>Community association growth</vt:lpstr>
      <vt:lpstr>PowerPoint Presentation</vt:lpstr>
      <vt:lpstr>Reserve Fund - Current</vt:lpstr>
      <vt:lpstr>What are General Accounting  Practices (GAP)?</vt:lpstr>
      <vt:lpstr>Reserve Fund</vt:lpstr>
      <vt:lpstr>Vocabulary</vt:lpstr>
      <vt:lpstr>Vocabulary</vt:lpstr>
      <vt:lpstr>Vocabulary</vt:lpstr>
      <vt:lpstr>Vocabulary</vt:lpstr>
      <vt:lpstr>Vocabulary</vt:lpstr>
      <vt:lpstr>Reserve Fund</vt:lpstr>
      <vt:lpstr>Vocabulary</vt:lpstr>
      <vt:lpstr>Vocabulary</vt:lpstr>
      <vt:lpstr>Reserve Fund Account</vt:lpstr>
      <vt:lpstr>Types of Reserve Studies</vt:lpstr>
      <vt:lpstr>Types of Reserve Studies</vt:lpstr>
      <vt:lpstr>Types of Reserve Studies</vt:lpstr>
      <vt:lpstr>Types of Reserve Studies</vt:lpstr>
      <vt:lpstr>Types of Reserve Studies</vt:lpstr>
      <vt:lpstr>Types of Reserve Studies - Enhanced</vt:lpstr>
      <vt:lpstr>Four consequences of  under-reserving</vt:lpstr>
      <vt:lpstr>How Are Cost Estimates Determined?</vt:lpstr>
      <vt:lpstr>How Are Cost Estimates Determined?</vt:lpstr>
      <vt:lpstr>Tips for Reserve Funding</vt:lpstr>
      <vt:lpstr>Prudent Board Actions</vt:lpstr>
      <vt:lpstr>Business Judgment Rule</vt:lpstr>
      <vt:lpstr>It’s just good management</vt:lpstr>
      <vt:lpstr>Funding Options</vt:lpstr>
      <vt:lpstr>What is the Basis?</vt:lpstr>
      <vt:lpstr>Definitions</vt:lpstr>
      <vt:lpstr>Definitions</vt:lpstr>
      <vt:lpstr>Definitions</vt:lpstr>
      <vt:lpstr>Definitions</vt:lpstr>
      <vt:lpstr>Definitions</vt:lpstr>
      <vt:lpstr>Reserve Component “Four-part test”</vt:lpstr>
      <vt:lpstr>Cash Flow Funding</vt:lpstr>
      <vt:lpstr>Cash Flow Funding Benefits</vt:lpstr>
      <vt:lpstr>Reserve Component List</vt:lpstr>
      <vt:lpstr>Fully Funded Balance</vt:lpstr>
      <vt:lpstr>PowerPoint Presentation</vt:lpstr>
      <vt:lpstr>PowerPoint Presentation</vt:lpstr>
      <vt:lpstr>Reserve Funding at  Association-governed Communities</vt:lpstr>
      <vt:lpstr>The Big 3-0: Trends </vt:lpstr>
      <vt:lpstr>1990</vt:lpstr>
      <vt:lpstr>The look ahead changes</vt:lpstr>
      <vt:lpstr>Current tools</vt:lpstr>
      <vt:lpstr>But things change…</vt:lpstr>
      <vt:lpstr>The “out of sight, out of mind” effect</vt:lpstr>
      <vt:lpstr>The “I don’t know what I don’t know” effect</vt:lpstr>
      <vt:lpstr>How long?</vt:lpstr>
      <vt:lpstr>How long?</vt:lpstr>
      <vt:lpstr>Establish a building baseline</vt:lpstr>
      <vt:lpstr>What’s missing? </vt:lpstr>
      <vt:lpstr>Peel the onion (a few examples)</vt:lpstr>
      <vt:lpstr>Peel the onion (a few examples)</vt:lpstr>
      <vt:lpstr>Peel the onion (a few examples)</vt:lpstr>
      <vt:lpstr>Peel the onion (a few examples)</vt:lpstr>
      <vt:lpstr>Peel the onion (a few examples)</vt:lpstr>
      <vt:lpstr>A good faith effort</vt:lpstr>
      <vt:lpstr>Upgrade Energy Efficiency?</vt:lpstr>
      <vt:lpstr>Improve Safety?</vt:lpstr>
      <vt:lpstr>Improve Accessibility</vt:lpstr>
      <vt:lpstr>Board Challenges</vt:lpstr>
      <vt:lpstr>Trends in Transition</vt:lpstr>
      <vt:lpstr>From Developer to Association</vt:lpstr>
      <vt:lpstr>Non Financial Objectives Of Transition Process</vt:lpstr>
      <vt:lpstr>Transition – The Challenges</vt:lpstr>
      <vt:lpstr>Transition – The Challenges</vt:lpstr>
      <vt:lpstr>Transition – The Challenges</vt:lpstr>
      <vt:lpstr>Transition – The Challenges</vt:lpstr>
      <vt:lpstr>Developer Best Practices  At Inception</vt:lpstr>
      <vt:lpstr>Developer Best Practices  At Inception</vt:lpstr>
      <vt:lpstr>Transition – Strategies</vt:lpstr>
      <vt:lpstr>Transition – Steps</vt:lpstr>
      <vt:lpstr>Transition to Reserve</vt:lpstr>
      <vt:lpstr>Community Associations Institute (CAI)</vt:lpstr>
      <vt:lpstr>Transition Study Report</vt:lpstr>
      <vt:lpstr>Transition Study Report</vt:lpstr>
      <vt:lpstr>Transition Study Report</vt:lpstr>
      <vt:lpstr>Transition Study  Are you getting what you should? </vt:lpstr>
      <vt:lpstr>Transition Study</vt:lpstr>
      <vt:lpstr>What do we look at?</vt:lpstr>
      <vt:lpstr>PowerPoint Presentation</vt:lpstr>
      <vt:lpstr>PowerPoint Presentation</vt:lpstr>
      <vt:lpstr>PowerPoint Presentation</vt:lpstr>
      <vt:lpstr>What do we look at?</vt:lpstr>
      <vt:lpstr>Transition Study</vt:lpstr>
      <vt:lpstr>Realistic Expectations Of The Transition Process</vt:lpstr>
      <vt:lpstr>QUESTIONS?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Claudette Carini</dc:creator>
  <cp:lastModifiedBy>Adina Geller</cp:lastModifiedBy>
  <cp:revision>44</cp:revision>
  <dcterms:created xsi:type="dcterms:W3CDTF">2020-09-16T18:54:59Z</dcterms:created>
  <dcterms:modified xsi:type="dcterms:W3CDTF">2021-04-29T12:37:12Z</dcterms:modified>
</cp:coreProperties>
</file>