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4"/>
  </p:sldMasterIdLst>
  <p:notesMasterIdLst>
    <p:notesMasterId r:id="rId27"/>
  </p:notesMasterIdLst>
  <p:handoutMasterIdLst>
    <p:handoutMasterId r:id="rId28"/>
  </p:handoutMasterIdLst>
  <p:sldIdLst>
    <p:sldId id="262" r:id="rId5"/>
    <p:sldId id="256" r:id="rId6"/>
    <p:sldId id="261" r:id="rId7"/>
    <p:sldId id="257" r:id="rId8"/>
    <p:sldId id="263" r:id="rId9"/>
    <p:sldId id="265" r:id="rId10"/>
    <p:sldId id="268" r:id="rId11"/>
    <p:sldId id="269" r:id="rId12"/>
    <p:sldId id="270" r:id="rId13"/>
    <p:sldId id="271" r:id="rId14"/>
    <p:sldId id="264" r:id="rId15"/>
    <p:sldId id="273" r:id="rId16"/>
    <p:sldId id="274" r:id="rId17"/>
    <p:sldId id="275" r:id="rId18"/>
    <p:sldId id="272" r:id="rId19"/>
    <p:sldId id="266" r:id="rId20"/>
    <p:sldId id="267" r:id="rId21"/>
    <p:sldId id="278" r:id="rId22"/>
    <p:sldId id="279" r:id="rId23"/>
    <p:sldId id="280" r:id="rId24"/>
    <p:sldId id="259" r:id="rId25"/>
    <p:sldId id="26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138"/>
    <a:srgbClr val="BDDFA1"/>
    <a:srgbClr val="22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9" autoAdjust="0"/>
    <p:restoredTop sz="94660"/>
  </p:normalViewPr>
  <p:slideViewPr>
    <p:cSldViewPr snapToGrid="0">
      <p:cViewPr varScale="1">
        <p:scale>
          <a:sx n="88" d="100"/>
          <a:sy n="88" d="100"/>
        </p:scale>
        <p:origin x="114" y="49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8.svg"/><Relationship Id="rId1" Type="http://schemas.openxmlformats.org/officeDocument/2006/relationships/image" Target="../media/image14.png"/><Relationship Id="rId6" Type="http://schemas.openxmlformats.org/officeDocument/2006/relationships/image" Target="../media/image12.svg"/><Relationship Id="rId5" Type="http://schemas.openxmlformats.org/officeDocument/2006/relationships/image" Target="../media/image16.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8.svg"/><Relationship Id="rId1" Type="http://schemas.openxmlformats.org/officeDocument/2006/relationships/image" Target="../media/image14.png"/><Relationship Id="rId6" Type="http://schemas.openxmlformats.org/officeDocument/2006/relationships/image" Target="../media/image12.svg"/><Relationship Id="rId5" Type="http://schemas.openxmlformats.org/officeDocument/2006/relationships/image" Target="../media/image16.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iconchunking_colorful2">
  <dgm:title val="iconchunking_colorful2"/>
  <dgm:desc val="iconchunking_colorful2"/>
  <dgm:catLst>
    <dgm:cat type="Other" pri="2"/>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bg1"/>
    </dgm:fillClrLst>
    <dgm:linClrLst meth="repeat">
      <a:schemeClr val="lt1">
        <a:alpha val="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AC263CB-8256-4B03-92FE-1622698FB3E9}">
      <dgm:prSet/>
      <dgm:spPr/>
      <dgm:t>
        <a:bodyPr/>
        <a:lstStyle/>
        <a:p>
          <a:pPr>
            <a:lnSpc>
              <a:spcPct val="100000"/>
            </a:lnSpc>
          </a:pPr>
          <a:r>
            <a:rPr lang="en-US" dirty="0"/>
            <a:t>SMART LOCKS</a:t>
          </a:r>
        </a:p>
      </dgm:t>
    </dgm:pt>
    <dgm:pt modelId="{0BEED663-FC38-4EAD-940F-4C475D2C87DB}" type="parTrans" cxnId="{C5E94186-9CB6-4C42-92B3-C546CC53A7B9}">
      <dgm:prSet/>
      <dgm:spPr/>
      <dgm:t>
        <a:bodyPr/>
        <a:lstStyle/>
        <a:p>
          <a:endParaRPr lang="en-US"/>
        </a:p>
      </dgm:t>
    </dgm:pt>
    <dgm:pt modelId="{808B76D0-8EC7-469A-93AC-7A6017188A9D}" type="sibTrans" cxnId="{C5E94186-9CB6-4C42-92B3-C546CC53A7B9}">
      <dgm:prSet/>
      <dgm:spPr/>
      <dgm:t>
        <a:bodyPr/>
        <a:lstStyle/>
        <a:p>
          <a:endParaRPr lang="en-US"/>
        </a:p>
      </dgm:t>
    </dgm:pt>
    <dgm:pt modelId="{4E8D2E69-0173-4BD3-B96A-7A9C5DD12B47}">
      <dgm:prSet/>
      <dgm:spPr/>
      <dgm:t>
        <a:bodyPr/>
        <a:lstStyle/>
        <a:p>
          <a:pPr>
            <a:lnSpc>
              <a:spcPct val="100000"/>
            </a:lnSpc>
          </a:pPr>
          <a:r>
            <a:rPr lang="en-US" dirty="0"/>
            <a:t>SMART THERMOSTATS</a:t>
          </a:r>
        </a:p>
      </dgm:t>
    </dgm:pt>
    <dgm:pt modelId="{B954BF22-E3B3-4A1C-802E-590228BE2D9C}" type="parTrans" cxnId="{0F866C41-EB5F-47BD-A2CD-A58671F15B67}">
      <dgm:prSet/>
      <dgm:spPr/>
      <dgm:t>
        <a:bodyPr/>
        <a:lstStyle/>
        <a:p>
          <a:endParaRPr lang="en-US"/>
        </a:p>
      </dgm:t>
    </dgm:pt>
    <dgm:pt modelId="{FEF1E80E-8A9E-4B0A-817C-2A4CFDCF3FB2}" type="sibTrans" cxnId="{0F866C41-EB5F-47BD-A2CD-A58671F15B67}">
      <dgm:prSet/>
      <dgm:spPr/>
      <dgm:t>
        <a:bodyPr/>
        <a:lstStyle/>
        <a:p>
          <a:endParaRPr lang="en-US"/>
        </a:p>
      </dgm:t>
    </dgm:pt>
    <dgm:pt modelId="{93A6A030-ABAB-4EFA-B539-0FDB3E07C1EF}">
      <dgm:prSet/>
      <dgm:spPr/>
      <dgm:t>
        <a:bodyPr/>
        <a:lstStyle/>
        <a:p>
          <a:pPr>
            <a:lnSpc>
              <a:spcPct val="100000"/>
            </a:lnSpc>
          </a:pPr>
          <a:r>
            <a:rPr lang="en-US" dirty="0"/>
            <a:t>SMART SECURITY CAMERAS</a:t>
          </a:r>
        </a:p>
      </dgm:t>
    </dgm:pt>
    <dgm:pt modelId="{3D674B97-6DC6-4A12-85BA-0976D3064237}" type="parTrans" cxnId="{4B40C8DC-6B57-4F5B-8440-7241C649700B}">
      <dgm:prSet/>
      <dgm:spPr/>
      <dgm:t>
        <a:bodyPr/>
        <a:lstStyle/>
        <a:p>
          <a:endParaRPr lang="en-US"/>
        </a:p>
      </dgm:t>
    </dgm:pt>
    <dgm:pt modelId="{BFE0749E-E343-4A6F-BD09-2810EE6B4BD7}" type="sibTrans" cxnId="{4B40C8DC-6B57-4F5B-8440-7241C649700B}">
      <dgm:prSet/>
      <dgm:spPr/>
      <dgm:t>
        <a:bodyPr/>
        <a:lstStyle/>
        <a:p>
          <a:endParaRPr lang="en-US"/>
        </a:p>
      </dgm:t>
    </dgm:pt>
    <dgm:pt modelId="{76D56F19-2708-49DB-8F92-D8AC45F23A9A}">
      <dgm:prSet/>
      <dgm:spPr/>
      <dgm:t>
        <a:bodyPr/>
        <a:lstStyle/>
        <a:p>
          <a:pPr>
            <a:lnSpc>
              <a:spcPct val="100000"/>
            </a:lnSpc>
          </a:pPr>
          <a:r>
            <a:rPr lang="en-US" dirty="0"/>
            <a:t>VIDEO DOORBELLS</a:t>
          </a:r>
        </a:p>
      </dgm:t>
    </dgm:pt>
    <dgm:pt modelId="{9D5610C2-0A12-494A-AC46-8DD17C08B09F}" type="parTrans" cxnId="{32E90211-17E0-4DDF-9274-DD3E46D811B8}">
      <dgm:prSet/>
      <dgm:spPr/>
      <dgm:t>
        <a:bodyPr/>
        <a:lstStyle/>
        <a:p>
          <a:endParaRPr lang="en-US"/>
        </a:p>
      </dgm:t>
    </dgm:pt>
    <dgm:pt modelId="{EC8965A1-F755-4945-8AAC-DCF1F68F011E}" type="sibTrans" cxnId="{32E90211-17E0-4DDF-9274-DD3E46D811B8}">
      <dgm:prSet/>
      <dgm:spPr/>
      <dgm:t>
        <a:bodyPr/>
        <a:lstStyle/>
        <a:p>
          <a:endParaRPr lang="en-US"/>
        </a:p>
      </dgm:t>
    </dgm:pt>
    <dgm:pt modelId="{62F8266B-222B-4ACF-8613-2C8D6376E5BD}" type="pres">
      <dgm:prSet presAssocID="{D4503D04-C97E-4622-AE07-D0307CB3B4CA}" presName="root" presStyleCnt="0">
        <dgm:presLayoutVars>
          <dgm:dir/>
          <dgm:resizeHandles val="exact"/>
        </dgm:presLayoutVars>
      </dgm:prSet>
      <dgm:spPr/>
      <dgm:t>
        <a:bodyPr/>
        <a:lstStyle/>
        <a:p>
          <a:endParaRPr lang="en-US"/>
        </a:p>
      </dgm:t>
    </dgm:pt>
    <dgm:pt modelId="{34FD8F56-D6B7-417A-923A-010E4B5FF0CD}" type="pres">
      <dgm:prSet presAssocID="{AAC263CB-8256-4B03-92FE-1622698FB3E9}" presName="compNode" presStyleCnt="0"/>
      <dgm:spPr/>
    </dgm:pt>
    <dgm:pt modelId="{08450877-B8C0-4FE2-B6DB-B88F20C8574C}" type="pres">
      <dgm:prSet presAssocID="{AAC263CB-8256-4B03-92FE-1622698FB3E9}" presName="bgRect" presStyleLbl="bgShp" presStyleIdx="0" presStyleCnt="4"/>
      <dgm:spPr/>
    </dgm:pt>
    <dgm:pt modelId="{BB7E5F84-64F2-4718-BACC-301BBCDC9D3A}" type="pres">
      <dgm:prSet presAssocID="{AAC263CB-8256-4B03-92FE-1622698FB3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Lock"/>
        </a:ext>
      </dgm:extLst>
    </dgm:pt>
    <dgm:pt modelId="{D7E1920B-5F09-4283-BAA8-B0012E66F14A}" type="pres">
      <dgm:prSet presAssocID="{AAC263CB-8256-4B03-92FE-1622698FB3E9}" presName="spaceRect" presStyleCnt="0"/>
      <dgm:spPr/>
    </dgm:pt>
    <dgm:pt modelId="{30E9CA6C-A0F7-4BE8-9B77-EE5C9EF005B7}" type="pres">
      <dgm:prSet presAssocID="{AAC263CB-8256-4B03-92FE-1622698FB3E9}" presName="parTx" presStyleLbl="revTx" presStyleIdx="0" presStyleCnt="4">
        <dgm:presLayoutVars>
          <dgm:chMax val="0"/>
          <dgm:chPref val="0"/>
        </dgm:presLayoutVars>
      </dgm:prSet>
      <dgm:spPr/>
      <dgm:t>
        <a:bodyPr/>
        <a:lstStyle/>
        <a:p>
          <a:endParaRPr lang="en-US"/>
        </a:p>
      </dgm:t>
    </dgm:pt>
    <dgm:pt modelId="{75497209-36D8-474C-9F50-43B26DAE367B}" type="pres">
      <dgm:prSet presAssocID="{808B76D0-8EC7-469A-93AC-7A6017188A9D}" presName="sibTrans" presStyleCnt="0"/>
      <dgm:spPr/>
    </dgm:pt>
    <dgm:pt modelId="{FB1D870E-AB7C-40E3-AA7F-3EC612E6F71C}" type="pres">
      <dgm:prSet presAssocID="{4E8D2E69-0173-4BD3-B96A-7A9C5DD12B47}" presName="compNode" presStyleCnt="0"/>
      <dgm:spPr/>
    </dgm:pt>
    <dgm:pt modelId="{B9A40EDB-694E-464C-8356-AEE8787842F2}" type="pres">
      <dgm:prSet presAssocID="{4E8D2E69-0173-4BD3-B96A-7A9C5DD12B47}" presName="bgRect" presStyleLbl="bgShp" presStyleIdx="1" presStyleCnt="4"/>
      <dgm:spPr/>
    </dgm:pt>
    <dgm:pt modelId="{8B8D9FA1-74BB-4EA5-B65F-49B870DCE4EB}" type="pres">
      <dgm:prSet presAssocID="{4E8D2E69-0173-4BD3-B96A-7A9C5DD12B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Thermometer"/>
        </a:ext>
      </dgm:extLst>
    </dgm:pt>
    <dgm:pt modelId="{FE35795C-E288-448C-BF98-006011EF35C1}" type="pres">
      <dgm:prSet presAssocID="{4E8D2E69-0173-4BD3-B96A-7A9C5DD12B47}" presName="spaceRect" presStyleCnt="0"/>
      <dgm:spPr/>
    </dgm:pt>
    <dgm:pt modelId="{4258831D-960B-4D2D-A65E-513B92084C01}" type="pres">
      <dgm:prSet presAssocID="{4E8D2E69-0173-4BD3-B96A-7A9C5DD12B47}" presName="parTx" presStyleLbl="revTx" presStyleIdx="1" presStyleCnt="4">
        <dgm:presLayoutVars>
          <dgm:chMax val="0"/>
          <dgm:chPref val="0"/>
        </dgm:presLayoutVars>
      </dgm:prSet>
      <dgm:spPr/>
      <dgm:t>
        <a:bodyPr/>
        <a:lstStyle/>
        <a:p>
          <a:endParaRPr lang="en-US"/>
        </a:p>
      </dgm:t>
    </dgm:pt>
    <dgm:pt modelId="{4849AED6-7C24-47EC-B39A-6EC2169AAAEC}" type="pres">
      <dgm:prSet presAssocID="{FEF1E80E-8A9E-4B0A-817C-2A4CFDCF3FB2}" presName="sibTrans" presStyleCnt="0"/>
      <dgm:spPr/>
    </dgm:pt>
    <dgm:pt modelId="{344EF6F7-386A-468B-9D66-8046D158DFC8}" type="pres">
      <dgm:prSet presAssocID="{93A6A030-ABAB-4EFA-B539-0FDB3E07C1EF}" presName="compNode" presStyleCnt="0"/>
      <dgm:spPr/>
    </dgm:pt>
    <dgm:pt modelId="{9DD6C5DE-B838-492F-B4A8-49E4DE8C5CF5}" type="pres">
      <dgm:prSet presAssocID="{93A6A030-ABAB-4EFA-B539-0FDB3E07C1EF}" presName="bgRect" presStyleLbl="bgShp" presStyleIdx="2" presStyleCnt="4"/>
      <dgm:spPr/>
    </dgm:pt>
    <dgm:pt modelId="{3CD2D8A7-CAF8-4A2F-A324-BDF8CFA66908}" type="pres">
      <dgm:prSet presAssocID="{93A6A030-ABAB-4EFA-B539-0FDB3E07C1E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Security camera"/>
        </a:ext>
      </dgm:extLst>
    </dgm:pt>
    <dgm:pt modelId="{343D945D-C209-4E7A-8D9B-BCF7127718D8}" type="pres">
      <dgm:prSet presAssocID="{93A6A030-ABAB-4EFA-B539-0FDB3E07C1EF}" presName="spaceRect" presStyleCnt="0"/>
      <dgm:spPr/>
    </dgm:pt>
    <dgm:pt modelId="{ECA97BE5-E798-4AEE-9404-4E43192F5136}" type="pres">
      <dgm:prSet presAssocID="{93A6A030-ABAB-4EFA-B539-0FDB3E07C1EF}" presName="parTx" presStyleLbl="revTx" presStyleIdx="2" presStyleCnt="4">
        <dgm:presLayoutVars>
          <dgm:chMax val="0"/>
          <dgm:chPref val="0"/>
        </dgm:presLayoutVars>
      </dgm:prSet>
      <dgm:spPr/>
      <dgm:t>
        <a:bodyPr/>
        <a:lstStyle/>
        <a:p>
          <a:endParaRPr lang="en-US"/>
        </a:p>
      </dgm:t>
    </dgm:pt>
    <dgm:pt modelId="{C890CB11-26D0-4233-A3B2-FE616B33A810}" type="pres">
      <dgm:prSet presAssocID="{BFE0749E-E343-4A6F-BD09-2810EE6B4BD7}" presName="sibTrans" presStyleCnt="0"/>
      <dgm:spPr/>
    </dgm:pt>
    <dgm:pt modelId="{25E7A08B-6A02-49D1-8C9D-FCE9C92A1AC5}" type="pres">
      <dgm:prSet presAssocID="{76D56F19-2708-49DB-8F92-D8AC45F23A9A}" presName="compNode" presStyleCnt="0"/>
      <dgm:spPr/>
    </dgm:pt>
    <dgm:pt modelId="{984F7435-4B4C-47D4-B03E-CC8917BDBDBB}" type="pres">
      <dgm:prSet presAssocID="{76D56F19-2708-49DB-8F92-D8AC45F23A9A}" presName="bgRect" presStyleLbl="bgShp" presStyleIdx="3" presStyleCnt="4"/>
      <dgm:spPr/>
    </dgm:pt>
    <dgm:pt modelId="{D3271400-E9D7-4481-8E98-7952ACC542C2}" type="pres">
      <dgm:prSet presAssocID="{76D56F19-2708-49DB-8F92-D8AC45F23A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dgm:spPr>
      <dgm:extLst>
        <a:ext uri="{E40237B7-FDA0-4F09-8148-C483321AD2D9}">
          <dgm14:cNvPr xmlns:dgm14="http://schemas.microsoft.com/office/drawing/2010/diagram" id="0" name="" descr="Optical disc"/>
        </a:ext>
      </dgm:extLst>
    </dgm:pt>
    <dgm:pt modelId="{3EB25EBA-A880-4DC7-908E-0568144BFBD1}" type="pres">
      <dgm:prSet presAssocID="{76D56F19-2708-49DB-8F92-D8AC45F23A9A}" presName="spaceRect" presStyleCnt="0"/>
      <dgm:spPr/>
    </dgm:pt>
    <dgm:pt modelId="{F2EA86B5-8AF6-40E0-BDDB-512587036C8B}" type="pres">
      <dgm:prSet presAssocID="{76D56F19-2708-49DB-8F92-D8AC45F23A9A}" presName="parTx" presStyleLbl="revTx" presStyleIdx="3" presStyleCnt="4">
        <dgm:presLayoutVars>
          <dgm:chMax val="0"/>
          <dgm:chPref val="0"/>
        </dgm:presLayoutVars>
      </dgm:prSet>
      <dgm:spPr/>
      <dgm:t>
        <a:bodyPr/>
        <a:lstStyle/>
        <a:p>
          <a:endParaRPr lang="en-US"/>
        </a:p>
      </dgm:t>
    </dgm:pt>
  </dgm:ptLst>
  <dgm:cxnLst>
    <dgm:cxn modelId="{C5E94186-9CB6-4C42-92B3-C546CC53A7B9}" srcId="{D4503D04-C97E-4622-AE07-D0307CB3B4CA}" destId="{AAC263CB-8256-4B03-92FE-1622698FB3E9}" srcOrd="0" destOrd="0" parTransId="{0BEED663-FC38-4EAD-940F-4C475D2C87DB}" sibTransId="{808B76D0-8EC7-469A-93AC-7A6017188A9D}"/>
    <dgm:cxn modelId="{AFE0042D-F8CA-4F9C-B780-65750DC87CEC}" type="presOf" srcId="{76D56F19-2708-49DB-8F92-D8AC45F23A9A}" destId="{F2EA86B5-8AF6-40E0-BDDB-512587036C8B}" srcOrd="0" destOrd="0" presId="urn:microsoft.com/office/officeart/2018/2/layout/IconVerticalSolidList"/>
    <dgm:cxn modelId="{0F866C41-EB5F-47BD-A2CD-A58671F15B67}" srcId="{D4503D04-C97E-4622-AE07-D0307CB3B4CA}" destId="{4E8D2E69-0173-4BD3-B96A-7A9C5DD12B47}" srcOrd="1" destOrd="0" parTransId="{B954BF22-E3B3-4A1C-802E-590228BE2D9C}" sibTransId="{FEF1E80E-8A9E-4B0A-817C-2A4CFDCF3FB2}"/>
    <dgm:cxn modelId="{9DACE70A-4FEB-433A-900C-46A1377C5716}" type="presOf" srcId="{AAC263CB-8256-4B03-92FE-1622698FB3E9}" destId="{30E9CA6C-A0F7-4BE8-9B77-EE5C9EF005B7}" srcOrd="0" destOrd="0" presId="urn:microsoft.com/office/officeart/2018/2/layout/IconVerticalSolidList"/>
    <dgm:cxn modelId="{F248DBAE-9D9B-462B-998C-1322E596929F}" type="presOf" srcId="{93A6A030-ABAB-4EFA-B539-0FDB3E07C1EF}" destId="{ECA97BE5-E798-4AEE-9404-4E43192F5136}" srcOrd="0" destOrd="0" presId="urn:microsoft.com/office/officeart/2018/2/layout/IconVerticalSolidList"/>
    <dgm:cxn modelId="{F236B04A-0845-45D6-B99A-98DBB252074F}" type="presOf" srcId="{4E8D2E69-0173-4BD3-B96A-7A9C5DD12B47}" destId="{4258831D-960B-4D2D-A65E-513B92084C01}" srcOrd="0" destOrd="0" presId="urn:microsoft.com/office/officeart/2018/2/layout/IconVerticalSolidList"/>
    <dgm:cxn modelId="{66D0D100-FB07-44A7-8ACC-C79CE174D2D7}" type="presOf" srcId="{D4503D04-C97E-4622-AE07-D0307CB3B4CA}" destId="{62F8266B-222B-4ACF-8613-2C8D6376E5BD}" srcOrd="0" destOrd="0" presId="urn:microsoft.com/office/officeart/2018/2/layout/IconVerticalSolidList"/>
    <dgm:cxn modelId="{32E90211-17E0-4DDF-9274-DD3E46D811B8}" srcId="{D4503D04-C97E-4622-AE07-D0307CB3B4CA}" destId="{76D56F19-2708-49DB-8F92-D8AC45F23A9A}" srcOrd="3" destOrd="0" parTransId="{9D5610C2-0A12-494A-AC46-8DD17C08B09F}" sibTransId="{EC8965A1-F755-4945-8AAC-DCF1F68F011E}"/>
    <dgm:cxn modelId="{4B40C8DC-6B57-4F5B-8440-7241C649700B}" srcId="{D4503D04-C97E-4622-AE07-D0307CB3B4CA}" destId="{93A6A030-ABAB-4EFA-B539-0FDB3E07C1EF}" srcOrd="2" destOrd="0" parTransId="{3D674B97-6DC6-4A12-85BA-0976D3064237}" sibTransId="{BFE0749E-E343-4A6F-BD09-2810EE6B4BD7}"/>
    <dgm:cxn modelId="{8CA5002F-95FA-436B-966F-7B8BA099F8C0}" type="presParOf" srcId="{62F8266B-222B-4ACF-8613-2C8D6376E5BD}" destId="{34FD8F56-D6B7-417A-923A-010E4B5FF0CD}" srcOrd="0" destOrd="0" presId="urn:microsoft.com/office/officeart/2018/2/layout/IconVerticalSolidList"/>
    <dgm:cxn modelId="{3E84FCFB-F2E6-496C-9124-8BCCBAF7581E}" type="presParOf" srcId="{34FD8F56-D6B7-417A-923A-010E4B5FF0CD}" destId="{08450877-B8C0-4FE2-B6DB-B88F20C8574C}" srcOrd="0" destOrd="0" presId="urn:microsoft.com/office/officeart/2018/2/layout/IconVerticalSolidList"/>
    <dgm:cxn modelId="{5AAB9D67-2058-4B02-ACAE-9010504CFA8D}" type="presParOf" srcId="{34FD8F56-D6B7-417A-923A-010E4B5FF0CD}" destId="{BB7E5F84-64F2-4718-BACC-301BBCDC9D3A}" srcOrd="1" destOrd="0" presId="urn:microsoft.com/office/officeart/2018/2/layout/IconVerticalSolidList"/>
    <dgm:cxn modelId="{60640685-0CF7-48C8-A8EF-553779FD445D}" type="presParOf" srcId="{34FD8F56-D6B7-417A-923A-010E4B5FF0CD}" destId="{D7E1920B-5F09-4283-BAA8-B0012E66F14A}" srcOrd="2" destOrd="0" presId="urn:microsoft.com/office/officeart/2018/2/layout/IconVerticalSolidList"/>
    <dgm:cxn modelId="{6FE12CDB-D070-4C97-8AE1-997533C4A8AB}" type="presParOf" srcId="{34FD8F56-D6B7-417A-923A-010E4B5FF0CD}" destId="{30E9CA6C-A0F7-4BE8-9B77-EE5C9EF005B7}" srcOrd="3" destOrd="0" presId="urn:microsoft.com/office/officeart/2018/2/layout/IconVerticalSolidList"/>
    <dgm:cxn modelId="{89F45104-A3AE-4AA5-8376-E3E54E87635B}" type="presParOf" srcId="{62F8266B-222B-4ACF-8613-2C8D6376E5BD}" destId="{75497209-36D8-474C-9F50-43B26DAE367B}" srcOrd="1" destOrd="0" presId="urn:microsoft.com/office/officeart/2018/2/layout/IconVerticalSolidList"/>
    <dgm:cxn modelId="{F53E1E41-AFBD-4F42-B954-620893A507D2}" type="presParOf" srcId="{62F8266B-222B-4ACF-8613-2C8D6376E5BD}" destId="{FB1D870E-AB7C-40E3-AA7F-3EC612E6F71C}" srcOrd="2" destOrd="0" presId="urn:microsoft.com/office/officeart/2018/2/layout/IconVerticalSolidList"/>
    <dgm:cxn modelId="{ECA76847-5AC0-4769-B961-BD6FBFA2D2F3}" type="presParOf" srcId="{FB1D870E-AB7C-40E3-AA7F-3EC612E6F71C}" destId="{B9A40EDB-694E-464C-8356-AEE8787842F2}" srcOrd="0" destOrd="0" presId="urn:microsoft.com/office/officeart/2018/2/layout/IconVerticalSolidList"/>
    <dgm:cxn modelId="{E9875D05-A2CA-4949-A0EC-E659F0F81F59}" type="presParOf" srcId="{FB1D870E-AB7C-40E3-AA7F-3EC612E6F71C}" destId="{8B8D9FA1-74BB-4EA5-B65F-49B870DCE4EB}" srcOrd="1" destOrd="0" presId="urn:microsoft.com/office/officeart/2018/2/layout/IconVerticalSolidList"/>
    <dgm:cxn modelId="{F5076418-1870-49C0-A665-417CB498B6D1}" type="presParOf" srcId="{FB1D870E-AB7C-40E3-AA7F-3EC612E6F71C}" destId="{FE35795C-E288-448C-BF98-006011EF35C1}" srcOrd="2" destOrd="0" presId="urn:microsoft.com/office/officeart/2018/2/layout/IconVerticalSolidList"/>
    <dgm:cxn modelId="{8B6CAA02-B9CA-4F7C-A2C4-A376BC49C448}" type="presParOf" srcId="{FB1D870E-AB7C-40E3-AA7F-3EC612E6F71C}" destId="{4258831D-960B-4D2D-A65E-513B92084C01}" srcOrd="3" destOrd="0" presId="urn:microsoft.com/office/officeart/2018/2/layout/IconVerticalSolidList"/>
    <dgm:cxn modelId="{E0C19E8F-4424-498D-BF7E-0A0F0C17D704}" type="presParOf" srcId="{62F8266B-222B-4ACF-8613-2C8D6376E5BD}" destId="{4849AED6-7C24-47EC-B39A-6EC2169AAAEC}" srcOrd="3" destOrd="0" presId="urn:microsoft.com/office/officeart/2018/2/layout/IconVerticalSolidList"/>
    <dgm:cxn modelId="{ACAF17C3-08FB-4404-A101-25BA91958FE3}" type="presParOf" srcId="{62F8266B-222B-4ACF-8613-2C8D6376E5BD}" destId="{344EF6F7-386A-468B-9D66-8046D158DFC8}" srcOrd="4" destOrd="0" presId="urn:microsoft.com/office/officeart/2018/2/layout/IconVerticalSolidList"/>
    <dgm:cxn modelId="{AE175CB6-3E51-4A45-BD69-A7AF096E3CD2}" type="presParOf" srcId="{344EF6F7-386A-468B-9D66-8046D158DFC8}" destId="{9DD6C5DE-B838-492F-B4A8-49E4DE8C5CF5}" srcOrd="0" destOrd="0" presId="urn:microsoft.com/office/officeart/2018/2/layout/IconVerticalSolidList"/>
    <dgm:cxn modelId="{C47334AD-33FF-468C-A41A-E7D0A23484A4}" type="presParOf" srcId="{344EF6F7-386A-468B-9D66-8046D158DFC8}" destId="{3CD2D8A7-CAF8-4A2F-A324-BDF8CFA66908}" srcOrd="1" destOrd="0" presId="urn:microsoft.com/office/officeart/2018/2/layout/IconVerticalSolidList"/>
    <dgm:cxn modelId="{37DF411B-B4A0-44B4-B176-F8958F165CB2}" type="presParOf" srcId="{344EF6F7-386A-468B-9D66-8046D158DFC8}" destId="{343D945D-C209-4E7A-8D9B-BCF7127718D8}" srcOrd="2" destOrd="0" presId="urn:microsoft.com/office/officeart/2018/2/layout/IconVerticalSolidList"/>
    <dgm:cxn modelId="{43DACBA9-774B-4E88-8510-9265E34E50FA}" type="presParOf" srcId="{344EF6F7-386A-468B-9D66-8046D158DFC8}" destId="{ECA97BE5-E798-4AEE-9404-4E43192F5136}" srcOrd="3" destOrd="0" presId="urn:microsoft.com/office/officeart/2018/2/layout/IconVerticalSolidList"/>
    <dgm:cxn modelId="{0C339883-B66B-4487-B66D-1AA832FF598B}" type="presParOf" srcId="{62F8266B-222B-4ACF-8613-2C8D6376E5BD}" destId="{C890CB11-26D0-4233-A3B2-FE616B33A810}" srcOrd="5" destOrd="0" presId="urn:microsoft.com/office/officeart/2018/2/layout/IconVerticalSolidList"/>
    <dgm:cxn modelId="{0616937D-6FCD-4AA3-A503-BCBE4DCE75B1}" type="presParOf" srcId="{62F8266B-222B-4ACF-8613-2C8D6376E5BD}" destId="{25E7A08B-6A02-49D1-8C9D-FCE9C92A1AC5}" srcOrd="6" destOrd="0" presId="urn:microsoft.com/office/officeart/2018/2/layout/IconVerticalSolidList"/>
    <dgm:cxn modelId="{B186621D-A046-462B-BB0C-6236267E563B}" type="presParOf" srcId="{25E7A08B-6A02-49D1-8C9D-FCE9C92A1AC5}" destId="{984F7435-4B4C-47D4-B03E-CC8917BDBDBB}" srcOrd="0" destOrd="0" presId="urn:microsoft.com/office/officeart/2018/2/layout/IconVerticalSolidList"/>
    <dgm:cxn modelId="{F52693A5-0CDF-426A-86AB-E12EC26F0A8F}" type="presParOf" srcId="{25E7A08B-6A02-49D1-8C9D-FCE9C92A1AC5}" destId="{D3271400-E9D7-4481-8E98-7952ACC542C2}" srcOrd="1" destOrd="0" presId="urn:microsoft.com/office/officeart/2018/2/layout/IconVerticalSolidList"/>
    <dgm:cxn modelId="{A0E86A54-FEE6-445C-A5D8-E1BEB46BF402}" type="presParOf" srcId="{25E7A08B-6A02-49D1-8C9D-FCE9C92A1AC5}" destId="{3EB25EBA-A880-4DC7-908E-0568144BFBD1}" srcOrd="2" destOrd="0" presId="urn:microsoft.com/office/officeart/2018/2/layout/IconVerticalSolidList"/>
    <dgm:cxn modelId="{249C530D-BDAF-40DC-B153-C1C13BE8F861}" type="presParOf" srcId="{25E7A08B-6A02-49D1-8C9D-FCE9C92A1AC5}" destId="{F2EA86B5-8AF6-40E0-BDDB-512587036C8B}"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B91A50-C686-4934-BF7B-05A6134A6AB8}" type="doc">
      <dgm:prSet loTypeId="urn:microsoft.com/office/officeart/2005/8/layout/equation2" loCatId="relationship" qsTypeId="urn:microsoft.com/office/officeart/2005/8/quickstyle/3d1" qsCatId="3D" csTypeId="urn:microsoft.com/office/officeart/2005/8/colors/iconchunking_colorful2" csCatId="other" phldr="1"/>
      <dgm:spPr/>
      <dgm:t>
        <a:bodyPr/>
        <a:lstStyle/>
        <a:p>
          <a:endParaRPr lang="en-US"/>
        </a:p>
      </dgm:t>
    </dgm:pt>
    <dgm:pt modelId="{0C130901-E9D4-4EAF-B424-4F88CE27500B}">
      <dgm:prSet phldrT="[Text]"/>
      <dgm:spPr>
        <a:solidFill>
          <a:schemeClr val="tx2">
            <a:lumMod val="75000"/>
          </a:schemeClr>
        </a:solidFill>
      </dgm:spPr>
      <dgm:t>
        <a:bodyPr/>
        <a:lstStyle/>
        <a:p>
          <a:r>
            <a:rPr lang="en-US" dirty="0"/>
            <a:t>Identify a product and assess pros and cons. Where consequences may be relatively simple &amp; chance of being targeted is not high, likely worth approaching (</a:t>
          </a:r>
          <a:r>
            <a:rPr lang="en-US" dirty="0" err="1"/>
            <a:t>e.g</a:t>
          </a:r>
          <a:r>
            <a:rPr lang="en-US" dirty="0"/>
            <a:t>, thermostats) Where consequences are greater and chance of being targeted is higher, may want to wait until a more secure product available (e.g., smart locks).</a:t>
          </a:r>
        </a:p>
      </dgm:t>
    </dgm:pt>
    <dgm:pt modelId="{593FFE93-A6C0-4E50-9AE4-94E9836CCF10}" type="parTrans" cxnId="{83E578BD-C52D-4669-9624-AAD6B200213D}">
      <dgm:prSet/>
      <dgm:spPr/>
      <dgm:t>
        <a:bodyPr/>
        <a:lstStyle/>
        <a:p>
          <a:endParaRPr lang="en-US"/>
        </a:p>
      </dgm:t>
    </dgm:pt>
    <dgm:pt modelId="{1B4F2771-3339-49BF-913A-037BBE81F3E9}" type="sibTrans" cxnId="{83E578BD-C52D-4669-9624-AAD6B200213D}">
      <dgm:prSet/>
      <dgm:spPr>
        <a:solidFill>
          <a:schemeClr val="accent2">
            <a:lumMod val="75000"/>
          </a:schemeClr>
        </a:solidFill>
      </dgm:spPr>
      <dgm:t>
        <a:bodyPr/>
        <a:lstStyle/>
        <a:p>
          <a:endParaRPr lang="en-US" dirty="0"/>
        </a:p>
      </dgm:t>
    </dgm:pt>
    <dgm:pt modelId="{1E4A4BA3-DA3A-4B8A-9915-6411C96BC20F}">
      <dgm:prSet phldrT="[Text]"/>
      <dgm:spPr>
        <a:solidFill>
          <a:schemeClr val="tx2">
            <a:lumMod val="75000"/>
          </a:schemeClr>
        </a:solidFill>
      </dgm:spPr>
      <dgm:t>
        <a:bodyPr/>
        <a:lstStyle/>
        <a:p>
          <a:r>
            <a:rPr lang="en-US" dirty="0"/>
            <a:t>Work with an expert in the field who is familiar with the technology and can provide advice and suggest most secure options.</a:t>
          </a:r>
        </a:p>
      </dgm:t>
    </dgm:pt>
    <dgm:pt modelId="{1B746E25-5CCE-4074-A4CF-0F2F9BF704A8}" type="parTrans" cxnId="{CABD8092-2CAF-49E0-B89F-52170B045D76}">
      <dgm:prSet/>
      <dgm:spPr/>
      <dgm:t>
        <a:bodyPr/>
        <a:lstStyle/>
        <a:p>
          <a:endParaRPr lang="en-US"/>
        </a:p>
      </dgm:t>
    </dgm:pt>
    <dgm:pt modelId="{959D1F61-9C7C-49C0-A6E2-88726C7C8326}" type="sibTrans" cxnId="{CABD8092-2CAF-49E0-B89F-52170B045D76}">
      <dgm:prSet/>
      <dgm:spPr/>
      <dgm:t>
        <a:bodyPr/>
        <a:lstStyle/>
        <a:p>
          <a:endParaRPr lang="en-US" dirty="0"/>
        </a:p>
      </dgm:t>
    </dgm:pt>
    <dgm:pt modelId="{B49368FA-77A6-4E32-A6C0-219688BA4BA8}" type="pres">
      <dgm:prSet presAssocID="{FEB91A50-C686-4934-BF7B-05A6134A6AB8}" presName="Name0" presStyleCnt="0">
        <dgm:presLayoutVars>
          <dgm:dir/>
          <dgm:resizeHandles val="exact"/>
        </dgm:presLayoutVars>
      </dgm:prSet>
      <dgm:spPr/>
      <dgm:t>
        <a:bodyPr/>
        <a:lstStyle/>
        <a:p>
          <a:endParaRPr lang="en-US"/>
        </a:p>
      </dgm:t>
    </dgm:pt>
    <dgm:pt modelId="{F338DD27-DDEE-4499-B3DC-4D88CAAE87B5}" type="pres">
      <dgm:prSet presAssocID="{FEB91A50-C686-4934-BF7B-05A6134A6AB8}" presName="vNodes" presStyleCnt="0"/>
      <dgm:spPr/>
    </dgm:pt>
    <dgm:pt modelId="{90A41EF0-5470-4B99-97D1-2B3D6204265C}" type="pres">
      <dgm:prSet presAssocID="{0C130901-E9D4-4EAF-B424-4F88CE27500B}" presName="node" presStyleLbl="node1" presStyleIdx="0" presStyleCnt="2" custScaleX="161883" custScaleY="141642">
        <dgm:presLayoutVars>
          <dgm:bulletEnabled val="1"/>
        </dgm:presLayoutVars>
      </dgm:prSet>
      <dgm:spPr/>
      <dgm:t>
        <a:bodyPr/>
        <a:lstStyle/>
        <a:p>
          <a:endParaRPr lang="en-US"/>
        </a:p>
      </dgm:t>
    </dgm:pt>
    <dgm:pt modelId="{9099C925-C7DB-4A61-B291-CB438C0A7F0D}" type="pres">
      <dgm:prSet presAssocID="{FEB91A50-C686-4934-BF7B-05A6134A6AB8}" presName="sibTransLast" presStyleLbl="sibTrans2D1" presStyleIdx="0" presStyleCnt="1"/>
      <dgm:spPr>
        <a:prstGeom prst="mathPlus">
          <a:avLst/>
        </a:prstGeom>
      </dgm:spPr>
      <dgm:t>
        <a:bodyPr/>
        <a:lstStyle/>
        <a:p>
          <a:endParaRPr lang="en-US"/>
        </a:p>
      </dgm:t>
    </dgm:pt>
    <dgm:pt modelId="{B23ED902-1DB9-402A-ABCF-893F98924155}" type="pres">
      <dgm:prSet presAssocID="{FEB91A50-C686-4934-BF7B-05A6134A6AB8}" presName="connectorText" presStyleLbl="sibTrans2D1" presStyleIdx="0" presStyleCnt="1"/>
      <dgm:spPr/>
      <dgm:t>
        <a:bodyPr/>
        <a:lstStyle/>
        <a:p>
          <a:endParaRPr lang="en-US"/>
        </a:p>
      </dgm:t>
    </dgm:pt>
    <dgm:pt modelId="{CE32A684-AD51-4BA5-A6FB-097E50C4D2D0}" type="pres">
      <dgm:prSet presAssocID="{FEB91A50-C686-4934-BF7B-05A6134A6AB8}" presName="lastNode" presStyleLbl="node1" presStyleIdx="1" presStyleCnt="2" custScaleX="170984" custScaleY="141857">
        <dgm:presLayoutVars>
          <dgm:bulletEnabled val="1"/>
        </dgm:presLayoutVars>
      </dgm:prSet>
      <dgm:spPr/>
      <dgm:t>
        <a:bodyPr/>
        <a:lstStyle/>
        <a:p>
          <a:endParaRPr lang="en-US"/>
        </a:p>
      </dgm:t>
    </dgm:pt>
  </dgm:ptLst>
  <dgm:cxnLst>
    <dgm:cxn modelId="{4CEF8153-A2CB-4257-9559-79B2BE582CC0}" type="presOf" srcId="{1B4F2771-3339-49BF-913A-037BBE81F3E9}" destId="{B23ED902-1DB9-402A-ABCF-893F98924155}" srcOrd="1" destOrd="0" presId="urn:microsoft.com/office/officeart/2005/8/layout/equation2"/>
    <dgm:cxn modelId="{3352F11A-C58F-4E1E-940B-D75132895B82}" type="presOf" srcId="{1E4A4BA3-DA3A-4B8A-9915-6411C96BC20F}" destId="{CE32A684-AD51-4BA5-A6FB-097E50C4D2D0}" srcOrd="0" destOrd="0" presId="urn:microsoft.com/office/officeart/2005/8/layout/equation2"/>
    <dgm:cxn modelId="{CABD8092-2CAF-49E0-B89F-52170B045D76}" srcId="{FEB91A50-C686-4934-BF7B-05A6134A6AB8}" destId="{1E4A4BA3-DA3A-4B8A-9915-6411C96BC20F}" srcOrd="1" destOrd="0" parTransId="{1B746E25-5CCE-4074-A4CF-0F2F9BF704A8}" sibTransId="{959D1F61-9C7C-49C0-A6E2-88726C7C8326}"/>
    <dgm:cxn modelId="{B59F9914-7CE5-4E85-99D5-C6BFAFBD5845}" type="presOf" srcId="{FEB91A50-C686-4934-BF7B-05A6134A6AB8}" destId="{B49368FA-77A6-4E32-A6C0-219688BA4BA8}" srcOrd="0" destOrd="0" presId="urn:microsoft.com/office/officeart/2005/8/layout/equation2"/>
    <dgm:cxn modelId="{83E578BD-C52D-4669-9624-AAD6B200213D}" srcId="{FEB91A50-C686-4934-BF7B-05A6134A6AB8}" destId="{0C130901-E9D4-4EAF-B424-4F88CE27500B}" srcOrd="0" destOrd="0" parTransId="{593FFE93-A6C0-4E50-9AE4-94E9836CCF10}" sibTransId="{1B4F2771-3339-49BF-913A-037BBE81F3E9}"/>
    <dgm:cxn modelId="{C76D6F86-DEC9-4C2E-949F-EA29D41A2B85}" type="presOf" srcId="{1B4F2771-3339-49BF-913A-037BBE81F3E9}" destId="{9099C925-C7DB-4A61-B291-CB438C0A7F0D}" srcOrd="0" destOrd="0" presId="urn:microsoft.com/office/officeart/2005/8/layout/equation2"/>
    <dgm:cxn modelId="{1F6D7DC9-1388-44C2-B573-DADDEF69F98E}" type="presOf" srcId="{0C130901-E9D4-4EAF-B424-4F88CE27500B}" destId="{90A41EF0-5470-4B99-97D1-2B3D6204265C}" srcOrd="0" destOrd="0" presId="urn:microsoft.com/office/officeart/2005/8/layout/equation2"/>
    <dgm:cxn modelId="{C2B9E47F-6CAD-4670-AC2A-1BC1D5F5ACBA}" type="presParOf" srcId="{B49368FA-77A6-4E32-A6C0-219688BA4BA8}" destId="{F338DD27-DDEE-4499-B3DC-4D88CAAE87B5}" srcOrd="0" destOrd="0" presId="urn:microsoft.com/office/officeart/2005/8/layout/equation2"/>
    <dgm:cxn modelId="{2A7C1A37-332A-4057-9B0B-FCC81310CC31}" type="presParOf" srcId="{F338DD27-DDEE-4499-B3DC-4D88CAAE87B5}" destId="{90A41EF0-5470-4B99-97D1-2B3D6204265C}" srcOrd="0" destOrd="0" presId="urn:microsoft.com/office/officeart/2005/8/layout/equation2"/>
    <dgm:cxn modelId="{0623BF6B-E817-4BC8-B05B-EE9753308F5B}" type="presParOf" srcId="{B49368FA-77A6-4E32-A6C0-219688BA4BA8}" destId="{9099C925-C7DB-4A61-B291-CB438C0A7F0D}" srcOrd="1" destOrd="0" presId="urn:microsoft.com/office/officeart/2005/8/layout/equation2"/>
    <dgm:cxn modelId="{89CB2CA0-56B4-4EDB-B4A7-CF2803B3C66B}" type="presParOf" srcId="{9099C925-C7DB-4A61-B291-CB438C0A7F0D}" destId="{B23ED902-1DB9-402A-ABCF-893F98924155}" srcOrd="0" destOrd="0" presId="urn:microsoft.com/office/officeart/2005/8/layout/equation2"/>
    <dgm:cxn modelId="{57095DD8-15D3-432C-BAA5-A1AB3A63281B}" type="presParOf" srcId="{B49368FA-77A6-4E32-A6C0-219688BA4BA8}" destId="{CE32A684-AD51-4BA5-A6FB-097E50C4D2D0}"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50877-B8C0-4FE2-B6DB-B88F20C8574C}">
      <dsp:nvSpPr>
        <dsp:cNvPr id="0" name=""/>
        <dsp:cNvSpPr/>
      </dsp:nvSpPr>
      <dsp:spPr>
        <a:xfrm>
          <a:off x="0" y="1856"/>
          <a:ext cx="3084892" cy="94114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E5F84-64F2-4718-BACC-301BBCDC9D3A}">
      <dsp:nvSpPr>
        <dsp:cNvPr id="0" name=""/>
        <dsp:cNvSpPr/>
      </dsp:nvSpPr>
      <dsp:spPr>
        <a:xfrm>
          <a:off x="284694" y="213613"/>
          <a:ext cx="517627" cy="517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9CA6C-A0F7-4BE8-9B77-EE5C9EF005B7}">
      <dsp:nvSpPr>
        <dsp:cNvPr id="0" name=""/>
        <dsp:cNvSpPr/>
      </dsp:nvSpPr>
      <dsp:spPr>
        <a:xfrm>
          <a:off x="1087016" y="1856"/>
          <a:ext cx="1997875" cy="94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04" tIns="99604" rIns="99604" bIns="99604" numCol="1" spcCol="1270" anchor="ctr" anchorCtr="0">
          <a:noAutofit/>
        </a:bodyPr>
        <a:lstStyle/>
        <a:p>
          <a:pPr lvl="0" algn="l" defTabSz="711200">
            <a:lnSpc>
              <a:spcPct val="100000"/>
            </a:lnSpc>
            <a:spcBef>
              <a:spcPct val="0"/>
            </a:spcBef>
            <a:spcAft>
              <a:spcPct val="35000"/>
            </a:spcAft>
          </a:pPr>
          <a:r>
            <a:rPr lang="en-US" sz="1600" kern="1200" dirty="0"/>
            <a:t>SMART LOCKS</a:t>
          </a:r>
        </a:p>
      </dsp:txBody>
      <dsp:txXfrm>
        <a:off x="1087016" y="1856"/>
        <a:ext cx="1997875" cy="941140"/>
      </dsp:txXfrm>
    </dsp:sp>
    <dsp:sp modelId="{B9A40EDB-694E-464C-8356-AEE8787842F2}">
      <dsp:nvSpPr>
        <dsp:cNvPr id="0" name=""/>
        <dsp:cNvSpPr/>
      </dsp:nvSpPr>
      <dsp:spPr>
        <a:xfrm>
          <a:off x="0" y="1178281"/>
          <a:ext cx="3084892" cy="941140"/>
        </a:xfrm>
        <a:prstGeom prst="roundRect">
          <a:avLst>
            <a:gd name="adj" fmla="val 10000"/>
          </a:avLst>
        </a:prstGeom>
        <a:solidFill>
          <a:schemeClr val="accent5">
            <a:hueOff val="1420348"/>
            <a:satOff val="-9402"/>
            <a:lumOff val="-1634"/>
            <a:alphaOff val="0"/>
          </a:schemeClr>
        </a:solidFill>
        <a:ln>
          <a:noFill/>
        </a:ln>
        <a:effectLst/>
      </dsp:spPr>
      <dsp:style>
        <a:lnRef idx="0">
          <a:scrgbClr r="0" g="0" b="0"/>
        </a:lnRef>
        <a:fillRef idx="1">
          <a:scrgbClr r="0" g="0" b="0"/>
        </a:fillRef>
        <a:effectRef idx="0">
          <a:scrgbClr r="0" g="0" b="0"/>
        </a:effectRef>
        <a:fontRef idx="minor"/>
      </dsp:style>
    </dsp:sp>
    <dsp:sp modelId="{8B8D9FA1-74BB-4EA5-B65F-49B870DCE4EB}">
      <dsp:nvSpPr>
        <dsp:cNvPr id="0" name=""/>
        <dsp:cNvSpPr/>
      </dsp:nvSpPr>
      <dsp:spPr>
        <a:xfrm>
          <a:off x="284694" y="1390038"/>
          <a:ext cx="517627" cy="517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8831D-960B-4D2D-A65E-513B92084C01}">
      <dsp:nvSpPr>
        <dsp:cNvPr id="0" name=""/>
        <dsp:cNvSpPr/>
      </dsp:nvSpPr>
      <dsp:spPr>
        <a:xfrm>
          <a:off x="1087016" y="1178281"/>
          <a:ext cx="1997875" cy="94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04" tIns="99604" rIns="99604" bIns="99604" numCol="1" spcCol="1270" anchor="ctr" anchorCtr="0">
          <a:noAutofit/>
        </a:bodyPr>
        <a:lstStyle/>
        <a:p>
          <a:pPr lvl="0" algn="l" defTabSz="711200">
            <a:lnSpc>
              <a:spcPct val="100000"/>
            </a:lnSpc>
            <a:spcBef>
              <a:spcPct val="0"/>
            </a:spcBef>
            <a:spcAft>
              <a:spcPct val="35000"/>
            </a:spcAft>
          </a:pPr>
          <a:r>
            <a:rPr lang="en-US" sz="1600" kern="1200" dirty="0"/>
            <a:t>SMART THERMOSTATS</a:t>
          </a:r>
        </a:p>
      </dsp:txBody>
      <dsp:txXfrm>
        <a:off x="1087016" y="1178281"/>
        <a:ext cx="1997875" cy="941140"/>
      </dsp:txXfrm>
    </dsp:sp>
    <dsp:sp modelId="{9DD6C5DE-B838-492F-B4A8-49E4DE8C5CF5}">
      <dsp:nvSpPr>
        <dsp:cNvPr id="0" name=""/>
        <dsp:cNvSpPr/>
      </dsp:nvSpPr>
      <dsp:spPr>
        <a:xfrm>
          <a:off x="0" y="2354707"/>
          <a:ext cx="3084892" cy="941140"/>
        </a:xfrm>
        <a:prstGeom prst="roundRect">
          <a:avLst>
            <a:gd name="adj" fmla="val 10000"/>
          </a:avLst>
        </a:prstGeom>
        <a:solidFill>
          <a:schemeClr val="accent5">
            <a:hueOff val="2840696"/>
            <a:satOff val="-18805"/>
            <a:lumOff val="-3268"/>
            <a:alphaOff val="0"/>
          </a:schemeClr>
        </a:solidFill>
        <a:ln>
          <a:noFill/>
        </a:ln>
        <a:effectLst/>
      </dsp:spPr>
      <dsp:style>
        <a:lnRef idx="0">
          <a:scrgbClr r="0" g="0" b="0"/>
        </a:lnRef>
        <a:fillRef idx="1">
          <a:scrgbClr r="0" g="0" b="0"/>
        </a:fillRef>
        <a:effectRef idx="0">
          <a:scrgbClr r="0" g="0" b="0"/>
        </a:effectRef>
        <a:fontRef idx="minor"/>
      </dsp:style>
    </dsp:sp>
    <dsp:sp modelId="{3CD2D8A7-CAF8-4A2F-A324-BDF8CFA66908}">
      <dsp:nvSpPr>
        <dsp:cNvPr id="0" name=""/>
        <dsp:cNvSpPr/>
      </dsp:nvSpPr>
      <dsp:spPr>
        <a:xfrm>
          <a:off x="284694" y="2566463"/>
          <a:ext cx="517627" cy="517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97BE5-E798-4AEE-9404-4E43192F5136}">
      <dsp:nvSpPr>
        <dsp:cNvPr id="0" name=""/>
        <dsp:cNvSpPr/>
      </dsp:nvSpPr>
      <dsp:spPr>
        <a:xfrm>
          <a:off x="1087016" y="2354707"/>
          <a:ext cx="1997875" cy="94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04" tIns="99604" rIns="99604" bIns="99604" numCol="1" spcCol="1270" anchor="ctr" anchorCtr="0">
          <a:noAutofit/>
        </a:bodyPr>
        <a:lstStyle/>
        <a:p>
          <a:pPr lvl="0" algn="l" defTabSz="711200">
            <a:lnSpc>
              <a:spcPct val="100000"/>
            </a:lnSpc>
            <a:spcBef>
              <a:spcPct val="0"/>
            </a:spcBef>
            <a:spcAft>
              <a:spcPct val="35000"/>
            </a:spcAft>
          </a:pPr>
          <a:r>
            <a:rPr lang="en-US" sz="1600" kern="1200" dirty="0"/>
            <a:t>SMART SECURITY CAMERAS</a:t>
          </a:r>
        </a:p>
      </dsp:txBody>
      <dsp:txXfrm>
        <a:off x="1087016" y="2354707"/>
        <a:ext cx="1997875" cy="941140"/>
      </dsp:txXfrm>
    </dsp:sp>
    <dsp:sp modelId="{984F7435-4B4C-47D4-B03E-CC8917BDBDBB}">
      <dsp:nvSpPr>
        <dsp:cNvPr id="0" name=""/>
        <dsp:cNvSpPr/>
      </dsp:nvSpPr>
      <dsp:spPr>
        <a:xfrm>
          <a:off x="0" y="3531132"/>
          <a:ext cx="3084892" cy="941140"/>
        </a:xfrm>
        <a:prstGeom prst="roundRect">
          <a:avLst>
            <a:gd name="adj" fmla="val 10000"/>
          </a:avLst>
        </a:prstGeom>
        <a:solidFill>
          <a:schemeClr val="accent5">
            <a:hueOff val="4261045"/>
            <a:satOff val="-28207"/>
            <a:lumOff val="-4902"/>
            <a:alphaOff val="0"/>
          </a:schemeClr>
        </a:solidFill>
        <a:ln>
          <a:noFill/>
        </a:ln>
        <a:effectLst/>
      </dsp:spPr>
      <dsp:style>
        <a:lnRef idx="0">
          <a:scrgbClr r="0" g="0" b="0"/>
        </a:lnRef>
        <a:fillRef idx="1">
          <a:scrgbClr r="0" g="0" b="0"/>
        </a:fillRef>
        <a:effectRef idx="0">
          <a:scrgbClr r="0" g="0" b="0"/>
        </a:effectRef>
        <a:fontRef idx="minor"/>
      </dsp:style>
    </dsp:sp>
    <dsp:sp modelId="{D3271400-E9D7-4481-8E98-7952ACC542C2}">
      <dsp:nvSpPr>
        <dsp:cNvPr id="0" name=""/>
        <dsp:cNvSpPr/>
      </dsp:nvSpPr>
      <dsp:spPr>
        <a:xfrm>
          <a:off x="284694" y="3742888"/>
          <a:ext cx="517627" cy="517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A86B5-8AF6-40E0-BDDB-512587036C8B}">
      <dsp:nvSpPr>
        <dsp:cNvPr id="0" name=""/>
        <dsp:cNvSpPr/>
      </dsp:nvSpPr>
      <dsp:spPr>
        <a:xfrm>
          <a:off x="1087016" y="3531132"/>
          <a:ext cx="1997875" cy="94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04" tIns="99604" rIns="99604" bIns="99604" numCol="1" spcCol="1270" anchor="ctr" anchorCtr="0">
          <a:noAutofit/>
        </a:bodyPr>
        <a:lstStyle/>
        <a:p>
          <a:pPr lvl="0" algn="l" defTabSz="711200">
            <a:lnSpc>
              <a:spcPct val="100000"/>
            </a:lnSpc>
            <a:spcBef>
              <a:spcPct val="0"/>
            </a:spcBef>
            <a:spcAft>
              <a:spcPct val="35000"/>
            </a:spcAft>
          </a:pPr>
          <a:r>
            <a:rPr lang="en-US" sz="1600" kern="1200" dirty="0"/>
            <a:t>VIDEO DOORBELLS</a:t>
          </a:r>
        </a:p>
      </dsp:txBody>
      <dsp:txXfrm>
        <a:off x="1087016" y="3531132"/>
        <a:ext cx="1997875" cy="941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41EF0-5470-4B99-97D1-2B3D6204265C}">
      <dsp:nvSpPr>
        <dsp:cNvPr id="0" name=""/>
        <dsp:cNvSpPr/>
      </dsp:nvSpPr>
      <dsp:spPr>
        <a:xfrm>
          <a:off x="2734" y="533093"/>
          <a:ext cx="3966360" cy="3470427"/>
        </a:xfrm>
        <a:prstGeom prst="ellipse">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Identify a product and assess pros and cons. Where consequences may be relatively simple &amp; chance of being targeted is not high, likely worth approaching (</a:t>
          </a:r>
          <a:r>
            <a:rPr lang="en-US" sz="1600" kern="1200" dirty="0" err="1"/>
            <a:t>e.g</a:t>
          </a:r>
          <a:r>
            <a:rPr lang="en-US" sz="1600" kern="1200" dirty="0"/>
            <a:t>, thermostats) Where consequences are greater and chance of being targeted is higher, may want to wait until a more secure product available (e.g., smart locks).</a:t>
          </a:r>
        </a:p>
      </dsp:txBody>
      <dsp:txXfrm>
        <a:off x="583594" y="1041325"/>
        <a:ext cx="2804640" cy="2453963"/>
      </dsp:txXfrm>
    </dsp:sp>
    <dsp:sp modelId="{9099C925-C7DB-4A61-B291-CB438C0A7F0D}">
      <dsp:nvSpPr>
        <dsp:cNvPr id="0" name=""/>
        <dsp:cNvSpPr/>
      </dsp:nvSpPr>
      <dsp:spPr>
        <a:xfrm>
          <a:off x="4336615" y="1812581"/>
          <a:ext cx="779144" cy="911452"/>
        </a:xfrm>
        <a:prstGeom prst="mathPlus">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336615" y="1994871"/>
        <a:ext cx="545401" cy="546872"/>
      </dsp:txXfrm>
    </dsp:sp>
    <dsp:sp modelId="{CE32A684-AD51-4BA5-A6FB-097E50C4D2D0}">
      <dsp:nvSpPr>
        <dsp:cNvPr id="0" name=""/>
        <dsp:cNvSpPr/>
      </dsp:nvSpPr>
      <dsp:spPr>
        <a:xfrm>
          <a:off x="5439178" y="530459"/>
          <a:ext cx="4189347" cy="3475695"/>
        </a:xfrm>
        <a:prstGeom prst="ellipse">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Work with an expert in the field who is familiar with the technology and can provide advice and suggest most secure options.</a:t>
          </a:r>
        </a:p>
      </dsp:txBody>
      <dsp:txXfrm>
        <a:off x="6052694" y="1039463"/>
        <a:ext cx="2962315" cy="24576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2A2767-FEC0-45D8-A250-3A0CECEC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3D87BEA-720A-4B01-983C-6493C00177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438802-F28A-42D1-9BCA-40E34B52D6F0}" type="datetimeFigureOut">
              <a:rPr lang="en-US" smtClean="0"/>
              <a:t>6/15/2021</a:t>
            </a:fld>
            <a:endParaRPr lang="en-US" dirty="0"/>
          </a:p>
        </p:txBody>
      </p:sp>
      <p:sp>
        <p:nvSpPr>
          <p:cNvPr id="4" name="Footer Placeholder 3">
            <a:extLst>
              <a:ext uri="{FF2B5EF4-FFF2-40B4-BE49-F238E27FC236}">
                <a16:creationId xmlns:a16="http://schemas.microsoft.com/office/drawing/2014/main" id="{8D7F7142-7B6D-4E82-A762-17951F139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7AA5D6A-4E5C-4EA7-A13B-15A02BB53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8A98BC-2DB8-47A3-A77F-B9E32C266238}" type="slidenum">
              <a:rPr lang="en-US" smtClean="0"/>
              <a:t>‹#›</a:t>
            </a:fld>
            <a:endParaRPr lang="en-US" dirty="0"/>
          </a:p>
        </p:txBody>
      </p:sp>
    </p:spTree>
    <p:extLst>
      <p:ext uri="{BB962C8B-B14F-4D97-AF65-F5344CB8AC3E}">
        <p14:creationId xmlns:p14="http://schemas.microsoft.com/office/powerpoint/2010/main" val="284568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5794D-BDB5-4811-AA4A-B25E4EF28521}" type="datetimeFigureOut">
              <a:rPr lang="en-US" smtClean="0"/>
              <a:t>6/15/2021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B1A04-13E8-48CD-97F9-AC2568E1A8D4}" type="slidenum">
              <a:rPr lang="en-US" smtClean="0"/>
              <a:t>‹#›</a:t>
            </a:fld>
            <a:endParaRPr lang="en-US" dirty="0"/>
          </a:p>
        </p:txBody>
      </p:sp>
    </p:spTree>
    <p:extLst>
      <p:ext uri="{BB962C8B-B14F-4D97-AF65-F5344CB8AC3E}">
        <p14:creationId xmlns:p14="http://schemas.microsoft.com/office/powerpoint/2010/main" val="257699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a:t>
            </a:fld>
            <a:endParaRPr lang="en-US" dirty="0"/>
          </a:p>
        </p:txBody>
      </p:sp>
    </p:spTree>
    <p:extLst>
      <p:ext uri="{BB962C8B-B14F-4D97-AF65-F5344CB8AC3E}">
        <p14:creationId xmlns:p14="http://schemas.microsoft.com/office/powerpoint/2010/main" val="493116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10</a:t>
            </a:fld>
            <a:endParaRPr lang="en-US" dirty="0"/>
          </a:p>
        </p:txBody>
      </p:sp>
    </p:spTree>
    <p:extLst>
      <p:ext uri="{BB962C8B-B14F-4D97-AF65-F5344CB8AC3E}">
        <p14:creationId xmlns:p14="http://schemas.microsoft.com/office/powerpoint/2010/main" val="1973747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11</a:t>
            </a:fld>
            <a:endParaRPr lang="en-US" dirty="0"/>
          </a:p>
        </p:txBody>
      </p:sp>
    </p:spTree>
    <p:extLst>
      <p:ext uri="{BB962C8B-B14F-4D97-AF65-F5344CB8AC3E}">
        <p14:creationId xmlns:p14="http://schemas.microsoft.com/office/powerpoint/2010/main" val="3816426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15</a:t>
            </a:fld>
            <a:endParaRPr lang="en-US" dirty="0"/>
          </a:p>
        </p:txBody>
      </p:sp>
    </p:spTree>
    <p:extLst>
      <p:ext uri="{BB962C8B-B14F-4D97-AF65-F5344CB8AC3E}">
        <p14:creationId xmlns:p14="http://schemas.microsoft.com/office/powerpoint/2010/main" val="353275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16</a:t>
            </a:fld>
            <a:endParaRPr lang="en-US" dirty="0"/>
          </a:p>
        </p:txBody>
      </p:sp>
    </p:spTree>
    <p:extLst>
      <p:ext uri="{BB962C8B-B14F-4D97-AF65-F5344CB8AC3E}">
        <p14:creationId xmlns:p14="http://schemas.microsoft.com/office/powerpoint/2010/main" val="194779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17</a:t>
            </a:fld>
            <a:endParaRPr lang="en-US" dirty="0"/>
          </a:p>
        </p:txBody>
      </p:sp>
    </p:spTree>
    <p:extLst>
      <p:ext uri="{BB962C8B-B14F-4D97-AF65-F5344CB8AC3E}">
        <p14:creationId xmlns:p14="http://schemas.microsoft.com/office/powerpoint/2010/main" val="191413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18</a:t>
            </a:fld>
            <a:endParaRPr lang="en-US" dirty="0"/>
          </a:p>
        </p:txBody>
      </p:sp>
    </p:spTree>
    <p:extLst>
      <p:ext uri="{BB962C8B-B14F-4D97-AF65-F5344CB8AC3E}">
        <p14:creationId xmlns:p14="http://schemas.microsoft.com/office/powerpoint/2010/main" val="104672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19</a:t>
            </a:fld>
            <a:endParaRPr lang="en-US" dirty="0"/>
          </a:p>
        </p:txBody>
      </p:sp>
    </p:spTree>
    <p:extLst>
      <p:ext uri="{BB962C8B-B14F-4D97-AF65-F5344CB8AC3E}">
        <p14:creationId xmlns:p14="http://schemas.microsoft.com/office/powerpoint/2010/main" val="42216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20</a:t>
            </a:fld>
            <a:endParaRPr lang="en-US" dirty="0"/>
          </a:p>
        </p:txBody>
      </p:sp>
    </p:spTree>
    <p:extLst>
      <p:ext uri="{BB962C8B-B14F-4D97-AF65-F5344CB8AC3E}">
        <p14:creationId xmlns:p14="http://schemas.microsoft.com/office/powerpoint/2010/main" val="4273585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21</a:t>
            </a:fld>
            <a:endParaRPr lang="en-US" dirty="0"/>
          </a:p>
        </p:txBody>
      </p:sp>
    </p:spTree>
    <p:extLst>
      <p:ext uri="{BB962C8B-B14F-4D97-AF65-F5344CB8AC3E}">
        <p14:creationId xmlns:p14="http://schemas.microsoft.com/office/powerpoint/2010/main" val="3862667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22</a:t>
            </a:fld>
            <a:endParaRPr lang="en-US" dirty="0"/>
          </a:p>
        </p:txBody>
      </p:sp>
    </p:spTree>
    <p:extLst>
      <p:ext uri="{BB962C8B-B14F-4D97-AF65-F5344CB8AC3E}">
        <p14:creationId xmlns:p14="http://schemas.microsoft.com/office/powerpoint/2010/main" val="100496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a:t>
            </a:fld>
            <a:endParaRPr lang="en-US" dirty="0"/>
          </a:p>
        </p:txBody>
      </p:sp>
    </p:spTree>
    <p:extLst>
      <p:ext uri="{BB962C8B-B14F-4D97-AF65-F5344CB8AC3E}">
        <p14:creationId xmlns:p14="http://schemas.microsoft.com/office/powerpoint/2010/main" val="326430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3</a:t>
            </a:fld>
            <a:endParaRPr lang="en-US" dirty="0"/>
          </a:p>
        </p:txBody>
      </p:sp>
    </p:spTree>
    <p:extLst>
      <p:ext uri="{BB962C8B-B14F-4D97-AF65-F5344CB8AC3E}">
        <p14:creationId xmlns:p14="http://schemas.microsoft.com/office/powerpoint/2010/main" val="409359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4</a:t>
            </a:fld>
            <a:endParaRPr lang="en-US" dirty="0"/>
          </a:p>
        </p:txBody>
      </p:sp>
    </p:spTree>
    <p:extLst>
      <p:ext uri="{BB962C8B-B14F-4D97-AF65-F5344CB8AC3E}">
        <p14:creationId xmlns:p14="http://schemas.microsoft.com/office/powerpoint/2010/main" val="13496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5</a:t>
            </a:fld>
            <a:endParaRPr lang="en-US" dirty="0"/>
          </a:p>
        </p:txBody>
      </p:sp>
    </p:spTree>
    <p:extLst>
      <p:ext uri="{BB962C8B-B14F-4D97-AF65-F5344CB8AC3E}">
        <p14:creationId xmlns:p14="http://schemas.microsoft.com/office/powerpoint/2010/main" val="215847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6</a:t>
            </a:fld>
            <a:endParaRPr lang="en-US" dirty="0"/>
          </a:p>
        </p:txBody>
      </p:sp>
    </p:spTree>
    <p:extLst>
      <p:ext uri="{BB962C8B-B14F-4D97-AF65-F5344CB8AC3E}">
        <p14:creationId xmlns:p14="http://schemas.microsoft.com/office/powerpoint/2010/main" val="345559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7</a:t>
            </a:fld>
            <a:endParaRPr lang="en-US" dirty="0"/>
          </a:p>
        </p:txBody>
      </p:sp>
    </p:spTree>
    <p:extLst>
      <p:ext uri="{BB962C8B-B14F-4D97-AF65-F5344CB8AC3E}">
        <p14:creationId xmlns:p14="http://schemas.microsoft.com/office/powerpoint/2010/main" val="1291750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8</a:t>
            </a:fld>
            <a:endParaRPr lang="en-US" dirty="0"/>
          </a:p>
        </p:txBody>
      </p:sp>
    </p:spTree>
    <p:extLst>
      <p:ext uri="{BB962C8B-B14F-4D97-AF65-F5344CB8AC3E}">
        <p14:creationId xmlns:p14="http://schemas.microsoft.com/office/powerpoint/2010/main" val="4253942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9</a:t>
            </a:fld>
            <a:endParaRPr lang="en-US" dirty="0"/>
          </a:p>
        </p:txBody>
      </p:sp>
    </p:spTree>
    <p:extLst>
      <p:ext uri="{BB962C8B-B14F-4D97-AF65-F5344CB8AC3E}">
        <p14:creationId xmlns:p14="http://schemas.microsoft.com/office/powerpoint/2010/main" val="1586134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EF949E0-8E96-4A39-AEA4-FB66BAB9BBA9}" type="datetime1">
              <a:rPr lang="en-US" smtClean="0"/>
              <a:t>6/15/2021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US"/>
              <a:t>MARCUS, ERRICO, EMMER &amp; BROOKS, P.C. | 603.420.9475 | WWW.MEEB.COM</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09A63D-B499-4DC3-9AB9-F07D7A68C9A4}" type="datetime1">
              <a:rPr lang="en-US" smtClean="0"/>
              <a:t>6/15/2021</a:t>
            </a:fld>
            <a:endParaRPr lang="en-US" dirty="0"/>
          </a:p>
        </p:txBody>
      </p:sp>
      <p:sp>
        <p:nvSpPr>
          <p:cNvPr id="6" name="Footer Placeholder 5"/>
          <p:cNvSpPr>
            <a:spLocks noGrp="1"/>
          </p:cNvSpPr>
          <p:nvPr>
            <p:ph type="ftr" sz="quarter" idx="11"/>
          </p:nvPr>
        </p:nvSpPr>
        <p:spPr/>
        <p:txBody>
          <a:bodyPr/>
          <a:lstStyle/>
          <a:p>
            <a:r>
              <a:rPr lang="en-US"/>
              <a:t>MARCUS, ERRICO, EMMER &amp; BROOKS, P.C. | 603.420.9475 | WWW.MEEB.COM</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CE21A2-A05A-44E5-9EB1-80DA54662ADF}" type="datetime1">
              <a:rPr lang="en-US" smtClean="0"/>
              <a:t>6/15/2021</a:t>
            </a:fld>
            <a:endParaRPr lang="en-US" dirty="0"/>
          </a:p>
        </p:txBody>
      </p:sp>
      <p:sp>
        <p:nvSpPr>
          <p:cNvPr id="6" name="Footer Placeholder 5"/>
          <p:cNvSpPr>
            <a:spLocks noGrp="1"/>
          </p:cNvSpPr>
          <p:nvPr>
            <p:ph type="ftr" sz="quarter" idx="11"/>
          </p:nvPr>
        </p:nvSpPr>
        <p:spPr/>
        <p:txBody>
          <a:bodyPr/>
          <a:lstStyle/>
          <a:p>
            <a:r>
              <a:rPr lang="en-US"/>
              <a:t>MARCUS, ERRICO, EMMER &amp; BROOKS, P.C. | 603.420.9475 | WWW.MEEB.COM</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3E9D50-F4B0-4565-9112-56793BBE7F6A}" type="datetime1">
              <a:rPr lang="en-US" smtClean="0"/>
              <a:t>6/15/2021</a:t>
            </a:fld>
            <a:endParaRPr lang="en-US" dirty="0"/>
          </a:p>
        </p:txBody>
      </p:sp>
      <p:sp>
        <p:nvSpPr>
          <p:cNvPr id="6" name="Footer Placeholder 5"/>
          <p:cNvSpPr>
            <a:spLocks noGrp="1"/>
          </p:cNvSpPr>
          <p:nvPr>
            <p:ph type="ftr" sz="quarter" idx="11"/>
          </p:nvPr>
        </p:nvSpPr>
        <p:spPr/>
        <p:txBody>
          <a:bodyPr/>
          <a:lstStyle/>
          <a:p>
            <a:r>
              <a:rPr lang="en-US"/>
              <a:t>MARCUS, ERRICO, EMMER &amp; BROOKS, P.C. | 603.420.9475 | WWW.MEEB.COM</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3D11F3-0DE2-4455-9599-41FD57F1D520}" type="datetime1">
              <a:rPr lang="en-US" smtClean="0"/>
              <a:t>6/15/2021</a:t>
            </a:fld>
            <a:endParaRPr lang="en-US" dirty="0"/>
          </a:p>
        </p:txBody>
      </p:sp>
      <p:sp>
        <p:nvSpPr>
          <p:cNvPr id="6" name="Footer Placeholder 5"/>
          <p:cNvSpPr>
            <a:spLocks noGrp="1"/>
          </p:cNvSpPr>
          <p:nvPr>
            <p:ph type="ftr" sz="quarter" idx="11"/>
          </p:nvPr>
        </p:nvSpPr>
        <p:spPr/>
        <p:txBody>
          <a:bodyPr/>
          <a:lstStyle/>
          <a:p>
            <a:r>
              <a:rPr lang="en-US"/>
              <a:t>MARCUS, ERRICO, EMMER &amp; BROOKS, P.C. | 603.420.9475 | WWW.MEEB.COM</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09271F2-4830-4227-B140-7D4E876D9508}" type="datetime1">
              <a:rPr lang="en-US" smtClean="0"/>
              <a:t>6/15/2021</a:t>
            </a:fld>
            <a:endParaRPr lang="en-US" dirty="0"/>
          </a:p>
        </p:txBody>
      </p:sp>
      <p:sp>
        <p:nvSpPr>
          <p:cNvPr id="4" name="Footer Placeholder 3"/>
          <p:cNvSpPr>
            <a:spLocks noGrp="1"/>
          </p:cNvSpPr>
          <p:nvPr>
            <p:ph type="ftr" sz="quarter" idx="11"/>
          </p:nvPr>
        </p:nvSpPr>
        <p:spPr/>
        <p:txBody>
          <a:bodyPr/>
          <a:lstStyle/>
          <a:p>
            <a:r>
              <a:rPr lang="en-US"/>
              <a:t>MARCUS, ERRICO, EMMER &amp; BROOKS, P.C. | 603.420.9475 | WWW.MEEB.COM</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6591206-037F-4A1C-A855-EBFC5A4835AE}" type="datetime1">
              <a:rPr lang="en-US" smtClean="0"/>
              <a:t>6/15/2021</a:t>
            </a:fld>
            <a:endParaRPr lang="en-US" dirty="0"/>
          </a:p>
        </p:txBody>
      </p:sp>
      <p:sp>
        <p:nvSpPr>
          <p:cNvPr id="4" name="Footer Placeholder 3"/>
          <p:cNvSpPr>
            <a:spLocks noGrp="1"/>
          </p:cNvSpPr>
          <p:nvPr>
            <p:ph type="ftr" sz="quarter" idx="11"/>
          </p:nvPr>
        </p:nvSpPr>
        <p:spPr/>
        <p:txBody>
          <a:bodyPr/>
          <a:lstStyle/>
          <a:p>
            <a:r>
              <a:rPr lang="en-US"/>
              <a:t>MARCUS, ERRICO, EMMER &amp; BROOKS, P.C. | 603.420.9475 | WWW.MEEB.COM</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2849C6-4BF6-42ED-A1A1-6D1208423CDD}" type="datetime1">
              <a:rPr lang="en-US" smtClean="0"/>
              <a:t>6/15/2021</a:t>
            </a:fld>
            <a:endParaRPr lang="en-US" dirty="0"/>
          </a:p>
        </p:txBody>
      </p:sp>
      <p:sp>
        <p:nvSpPr>
          <p:cNvPr id="5" name="Footer Placeholder 4"/>
          <p:cNvSpPr>
            <a:spLocks noGrp="1"/>
          </p:cNvSpPr>
          <p:nvPr>
            <p:ph type="ftr" sz="quarter" idx="11"/>
          </p:nvPr>
        </p:nvSpPr>
        <p:spPr/>
        <p:txBody>
          <a:bodyPr/>
          <a:lstStyle/>
          <a:p>
            <a:r>
              <a:rPr lang="en-US"/>
              <a:t>MARCUS, ERRICO, EMMER &amp; BROOKS, P.C. | 603.420.9475 | WWW.MEEB.COM</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10B06C-F5B3-4C1D-87D1-A61D06F3B438}" type="datetime1">
              <a:rPr lang="en-US" smtClean="0"/>
              <a:t>6/15/2021</a:t>
            </a:fld>
            <a:endParaRPr lang="en-US" dirty="0"/>
          </a:p>
        </p:txBody>
      </p:sp>
      <p:sp>
        <p:nvSpPr>
          <p:cNvPr id="5" name="Footer Placeholder 4"/>
          <p:cNvSpPr>
            <a:spLocks noGrp="1"/>
          </p:cNvSpPr>
          <p:nvPr>
            <p:ph type="ftr" sz="quarter" idx="11"/>
          </p:nvPr>
        </p:nvSpPr>
        <p:spPr/>
        <p:txBody>
          <a:bodyPr/>
          <a:lstStyle/>
          <a:p>
            <a:r>
              <a:rPr lang="en-US"/>
              <a:t>MARCUS, ERRICO, EMMER &amp; BROOKS, P.C. | 603.420.9475 | WWW.MEEB.COM</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47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C8D1A-ADEF-42E7-9A8A-13394059EE81}" type="datetime1">
              <a:rPr lang="en-US" smtClean="0"/>
              <a:t>6/15/2021</a:t>
            </a:fld>
            <a:endParaRPr lang="en-US" dirty="0"/>
          </a:p>
        </p:txBody>
      </p:sp>
      <p:sp>
        <p:nvSpPr>
          <p:cNvPr id="5" name="Footer Placeholder 4"/>
          <p:cNvSpPr>
            <a:spLocks noGrp="1"/>
          </p:cNvSpPr>
          <p:nvPr>
            <p:ph type="ftr" sz="quarter" idx="11"/>
          </p:nvPr>
        </p:nvSpPr>
        <p:spPr/>
        <p:txBody>
          <a:bodyPr/>
          <a:lstStyle/>
          <a:p>
            <a:r>
              <a:rPr lang="en-US"/>
              <a:t>MARCUS, ERRICO, EMMER &amp; BROOKS, P.C. | 603.420.9475 | WWW.MEEB.COM</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736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17C888-80F0-4572-B946-3E655205DEAC}" type="datetime1">
              <a:rPr lang="en-US" smtClean="0"/>
              <a:t>6/15/2021</a:t>
            </a:fld>
            <a:endParaRPr lang="en-US" dirty="0"/>
          </a:p>
        </p:txBody>
      </p:sp>
      <p:sp>
        <p:nvSpPr>
          <p:cNvPr id="5" name="Footer Placeholder 4"/>
          <p:cNvSpPr>
            <a:spLocks noGrp="1"/>
          </p:cNvSpPr>
          <p:nvPr>
            <p:ph type="ftr" sz="quarter" idx="11"/>
          </p:nvPr>
        </p:nvSpPr>
        <p:spPr/>
        <p:txBody>
          <a:bodyPr/>
          <a:lstStyle/>
          <a:p>
            <a:r>
              <a:rPr lang="en-US"/>
              <a:t>MARCUS, ERRICO, EMMER &amp; BROOKS, P.C. | 603.420.9475 | WWW.MEEB.COM</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8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C1942E-C8EC-4A91-AD3F-096B4BF524D5}" type="datetime1">
              <a:rPr lang="en-US" smtClean="0"/>
              <a:t>6/15/2021</a:t>
            </a:fld>
            <a:endParaRPr lang="en-US" dirty="0"/>
          </a:p>
        </p:txBody>
      </p:sp>
      <p:sp>
        <p:nvSpPr>
          <p:cNvPr id="6" name="Footer Placeholder 5"/>
          <p:cNvSpPr>
            <a:spLocks noGrp="1"/>
          </p:cNvSpPr>
          <p:nvPr>
            <p:ph type="ftr" sz="quarter" idx="11"/>
          </p:nvPr>
        </p:nvSpPr>
        <p:spPr/>
        <p:txBody>
          <a:bodyPr/>
          <a:lstStyle/>
          <a:p>
            <a:r>
              <a:rPr lang="en-US"/>
              <a:t>MARCUS, ERRICO, EMMER &amp; BROOKS, P.C. | 603.420.9475 | WWW.MEEB.COM</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433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C92CB3-E466-4960-89D1-FC361CC3C029}" type="datetime1">
              <a:rPr lang="en-US" smtClean="0"/>
              <a:t>6/15/2021</a:t>
            </a:fld>
            <a:endParaRPr lang="en-US" dirty="0"/>
          </a:p>
        </p:txBody>
      </p:sp>
      <p:sp>
        <p:nvSpPr>
          <p:cNvPr id="8" name="Footer Placeholder 7"/>
          <p:cNvSpPr>
            <a:spLocks noGrp="1"/>
          </p:cNvSpPr>
          <p:nvPr>
            <p:ph type="ftr" sz="quarter" idx="11"/>
          </p:nvPr>
        </p:nvSpPr>
        <p:spPr/>
        <p:txBody>
          <a:bodyPr/>
          <a:lstStyle/>
          <a:p>
            <a:r>
              <a:rPr lang="en-US"/>
              <a:t>MARCUS, ERRICO, EMMER &amp; BROOKS, P.C. | 603.420.9475 | WWW.MEEB.COM</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659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8B4D9B-2508-48B3-9FBA-9AAC4D7DE277}" type="datetime1">
              <a:rPr lang="en-US" smtClean="0"/>
              <a:t>6/15/2021</a:t>
            </a:fld>
            <a:endParaRPr lang="en-US" dirty="0"/>
          </a:p>
        </p:txBody>
      </p:sp>
      <p:sp>
        <p:nvSpPr>
          <p:cNvPr id="4" name="Footer Placeholder 3"/>
          <p:cNvSpPr>
            <a:spLocks noGrp="1"/>
          </p:cNvSpPr>
          <p:nvPr>
            <p:ph type="ftr" sz="quarter" idx="11"/>
          </p:nvPr>
        </p:nvSpPr>
        <p:spPr/>
        <p:txBody>
          <a:bodyPr/>
          <a:lstStyle/>
          <a:p>
            <a:r>
              <a:rPr lang="en-US"/>
              <a:t>MARCUS, ERRICO, EMMER &amp; BROOKS, P.C. | 603.420.9475 | WWW.MEEB.COM</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12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24E00-ACA1-4349-B4A8-B76B9E5E6C69}" type="datetime1">
              <a:rPr lang="en-US" smtClean="0"/>
              <a:t>6/15/2021</a:t>
            </a:fld>
            <a:endParaRPr lang="en-US" dirty="0"/>
          </a:p>
        </p:txBody>
      </p:sp>
      <p:sp>
        <p:nvSpPr>
          <p:cNvPr id="3" name="Footer Placeholder 2"/>
          <p:cNvSpPr>
            <a:spLocks noGrp="1"/>
          </p:cNvSpPr>
          <p:nvPr>
            <p:ph type="ftr" sz="quarter" idx="11"/>
          </p:nvPr>
        </p:nvSpPr>
        <p:spPr/>
        <p:txBody>
          <a:bodyPr/>
          <a:lstStyle/>
          <a:p>
            <a:r>
              <a:rPr lang="en-US"/>
              <a:t>MARCUS, ERRICO, EMMER &amp; BROOKS, P.C. | 603.420.9475 | WWW.MEEB.COM</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F2231E-B174-442D-862B-3EAC399DAA05}" type="datetime1">
              <a:rPr lang="en-US" smtClean="0"/>
              <a:t>6/15/2021</a:t>
            </a:fld>
            <a:endParaRPr lang="en-US" dirty="0"/>
          </a:p>
        </p:txBody>
      </p:sp>
      <p:sp>
        <p:nvSpPr>
          <p:cNvPr id="6" name="Footer Placeholder 5"/>
          <p:cNvSpPr>
            <a:spLocks noGrp="1"/>
          </p:cNvSpPr>
          <p:nvPr>
            <p:ph type="ftr" sz="quarter" idx="11"/>
          </p:nvPr>
        </p:nvSpPr>
        <p:spPr/>
        <p:txBody>
          <a:bodyPr/>
          <a:lstStyle/>
          <a:p>
            <a:r>
              <a:rPr lang="en-US"/>
              <a:t>MARCUS, ERRICO, EMMER &amp; BROOKS, P.C. | 603.420.9475 | WWW.MEEB.COM</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319A01-59ED-4E4D-8569-D5B4457F1FB0}" type="datetime1">
              <a:rPr lang="en-US" smtClean="0"/>
              <a:t>6/15/2021</a:t>
            </a:fld>
            <a:endParaRPr lang="en-US" dirty="0"/>
          </a:p>
        </p:txBody>
      </p:sp>
      <p:sp>
        <p:nvSpPr>
          <p:cNvPr id="6" name="Footer Placeholder 5"/>
          <p:cNvSpPr>
            <a:spLocks noGrp="1"/>
          </p:cNvSpPr>
          <p:nvPr>
            <p:ph type="ftr" sz="quarter" idx="11"/>
          </p:nvPr>
        </p:nvSpPr>
        <p:spPr/>
        <p:txBody>
          <a:bodyPr/>
          <a:lstStyle/>
          <a:p>
            <a:r>
              <a:rPr lang="en-US"/>
              <a:t>MARCUS, ERRICO, EMMER &amp; BROOKS, P.C. | 603.420.9475 | WWW.MEEB.COM</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9506E2-9388-4CC7-95D7-569659D885F4}" type="datetime1">
              <a:rPr lang="en-US" smtClean="0"/>
              <a:t>6/15/2021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MARCUS, ERRICO, EMMER &amp; BROOKS, P.C. | 603.420.9475 | WWW.MEEB.COM</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tiff"/><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12.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12.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1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1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1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12.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12.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tiff"/></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0.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0.tiff"/><Relationship Id="rId3" Type="http://schemas.openxmlformats.org/officeDocument/2006/relationships/image" Target="../media/image1.jpeg"/><Relationship Id="rId7" Type="http://schemas.openxmlformats.org/officeDocument/2006/relationships/diagramLayout" Target="../diagrams/layout1.xml"/><Relationship Id="rId12" Type="http://schemas.openxmlformats.org/officeDocument/2006/relationships/hyperlink" Target="https://pixabay.com/fr/jauge-ic%C3%B4ne-embl%C3%A9matique-de-mesure-129481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18.png"/><Relationship Id="rId5" Type="http://schemas.openxmlformats.org/officeDocument/2006/relationships/image" Target="../media/image13.jpe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12.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gouforit.com/danalock-smartlock-la-cerradura-inteligente-que-puedes-controlar-con-tu-smartphone/" TargetMode="External"/><Relationship Id="rId5" Type="http://schemas.openxmlformats.org/officeDocument/2006/relationships/image" Target="../media/image19.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1.jpeg"/><Relationship Id="rId7" Type="http://schemas.openxmlformats.org/officeDocument/2006/relationships/hyperlink" Target="https://creativecommons.org/licenses/by-nc-sa/3.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crookedbrains.net/2015/12/smart-doorbells-for-your-home.html" TargetMode="External"/><Relationship Id="rId5" Type="http://schemas.openxmlformats.org/officeDocument/2006/relationships/image" Target="../media/image20.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21.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22.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rcuit">
            <a:extLst>
              <a:ext uri="{FF2B5EF4-FFF2-40B4-BE49-F238E27FC236}">
                <a16:creationId xmlns:a16="http://schemas.microsoft.com/office/drawing/2014/main" id="{103D88BF-51AE-46F2-8081-A3C506432709}"/>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914432" y="568200"/>
            <a:ext cx="8375879" cy="2716734"/>
          </a:xfrm>
        </p:spPr>
      </p:pic>
      <p:sp>
        <p:nvSpPr>
          <p:cNvPr id="2" name="Title 1">
            <a:extLst>
              <a:ext uri="{FF2B5EF4-FFF2-40B4-BE49-F238E27FC236}">
                <a16:creationId xmlns:a16="http://schemas.microsoft.com/office/drawing/2014/main" id="{7ADC9467-D86A-4D44-9E01-5796E5BDA396}"/>
              </a:ext>
            </a:extLst>
          </p:cNvPr>
          <p:cNvSpPr>
            <a:spLocks noGrp="1"/>
          </p:cNvSpPr>
          <p:nvPr>
            <p:ph type="title"/>
          </p:nvPr>
        </p:nvSpPr>
        <p:spPr>
          <a:xfrm>
            <a:off x="1911256" y="568200"/>
            <a:ext cx="8375880" cy="2716734"/>
          </a:xfrm>
          <a:solidFill>
            <a:schemeClr val="tx1">
              <a:lumMod val="85000"/>
              <a:alpha val="8000"/>
            </a:schemeClr>
          </a:solidFill>
        </p:spPr>
        <p:txBody>
          <a:bodyPr anchor="ctr">
            <a:normAutofit/>
          </a:bodyPr>
          <a:lstStyle/>
          <a:p>
            <a:pPr algn="ctr"/>
            <a:r>
              <a:rPr lang="en-US" sz="4800" dirty="0"/>
              <a:t>Associations and the </a:t>
            </a:r>
            <a:br>
              <a:rPr lang="en-US" sz="4800" dirty="0"/>
            </a:br>
            <a:r>
              <a:rPr lang="en-US" sz="4800" dirty="0"/>
              <a:t>“internet of things”</a:t>
            </a:r>
          </a:p>
        </p:txBody>
      </p:sp>
      <p:sp>
        <p:nvSpPr>
          <p:cNvPr id="4" name="Text Placeholder 3">
            <a:extLst>
              <a:ext uri="{FF2B5EF4-FFF2-40B4-BE49-F238E27FC236}">
                <a16:creationId xmlns:a16="http://schemas.microsoft.com/office/drawing/2014/main" id="{41A79215-653F-4996-95E5-0FD4B247B21F}"/>
              </a:ext>
            </a:extLst>
          </p:cNvPr>
          <p:cNvSpPr>
            <a:spLocks noGrp="1"/>
          </p:cNvSpPr>
          <p:nvPr>
            <p:ph type="body" sz="half" idx="2"/>
          </p:nvPr>
        </p:nvSpPr>
        <p:spPr>
          <a:xfrm>
            <a:off x="1302267" y="3341472"/>
            <a:ext cx="9911608" cy="1392331"/>
          </a:xfrm>
        </p:spPr>
        <p:txBody>
          <a:bodyPr>
            <a:normAutofit lnSpcReduction="10000"/>
          </a:bodyPr>
          <a:lstStyle/>
          <a:p>
            <a:pPr algn="ctr"/>
            <a:r>
              <a:rPr lang="en-US" i="1" spc="300" dirty="0">
                <a:solidFill>
                  <a:schemeClr val="accent2">
                    <a:lumMod val="60000"/>
                    <a:lumOff val="40000"/>
                  </a:schemeClr>
                </a:solidFill>
              </a:rPr>
              <a:t>Presented by:</a:t>
            </a:r>
          </a:p>
          <a:p>
            <a:pPr algn="ctr">
              <a:lnSpc>
                <a:spcPct val="100000"/>
              </a:lnSpc>
              <a:spcBef>
                <a:spcPts val="0"/>
              </a:spcBef>
            </a:pPr>
            <a:r>
              <a:rPr lang="en-US" sz="1900" cap="all" spc="300" dirty="0" smtClean="0"/>
              <a:t>Justin </a:t>
            </a:r>
            <a:r>
              <a:rPr lang="en-US" sz="1900" cap="all" spc="300" dirty="0" err="1"/>
              <a:t>Magsarili</a:t>
            </a:r>
            <a:r>
              <a:rPr lang="en-US" sz="1900" cap="all" spc="300" dirty="0"/>
              <a:t> </a:t>
            </a:r>
            <a:r>
              <a:rPr lang="en-US" sz="1900" cap="all" spc="300" dirty="0"/>
              <a:t>		Gary Daddario </a:t>
            </a:r>
          </a:p>
          <a:p>
            <a:pPr algn="ctr">
              <a:lnSpc>
                <a:spcPct val="100000"/>
              </a:lnSpc>
              <a:spcBef>
                <a:spcPts val="0"/>
              </a:spcBef>
            </a:pPr>
            <a:r>
              <a:rPr lang="en-US" sz="1500" spc="300" dirty="0" smtClean="0">
                <a:solidFill>
                  <a:schemeClr val="tx1">
                    <a:lumMod val="65000"/>
                  </a:schemeClr>
                </a:solidFill>
              </a:rPr>
              <a:t>jmagsarili@meeb.com		gdaddario@meeb.com</a:t>
            </a:r>
            <a:endParaRPr lang="en-US" sz="1500" spc="300" dirty="0">
              <a:solidFill>
                <a:schemeClr val="tx1">
                  <a:lumMod val="65000"/>
                </a:schemeClr>
              </a:solidFill>
            </a:endParaRPr>
          </a:p>
          <a:p>
            <a:pPr algn="ctr"/>
            <a:r>
              <a:rPr lang="en-US" sz="2200" spc="300" dirty="0"/>
              <a:t>MARCUS, ERRICO, EMMER &amp; BROOKS, P.C.</a:t>
            </a:r>
          </a:p>
        </p:txBody>
      </p:sp>
      <p:sp>
        <p:nvSpPr>
          <p:cNvPr id="3" name="Footer Placeholder 2">
            <a:extLst>
              <a:ext uri="{FF2B5EF4-FFF2-40B4-BE49-F238E27FC236}">
                <a16:creationId xmlns:a16="http://schemas.microsoft.com/office/drawing/2014/main" id="{67503860-8FD6-4143-9FC6-8DA54FAD167F}"/>
              </a:ext>
            </a:extLst>
          </p:cNvPr>
          <p:cNvSpPr>
            <a:spLocks noGrp="1"/>
          </p:cNvSpPr>
          <p:nvPr>
            <p:ph type="ftr" sz="quarter" idx="11"/>
          </p:nvPr>
        </p:nvSpPr>
        <p:spPr>
          <a:xfrm>
            <a:off x="2295313" y="4626743"/>
            <a:ext cx="7924767" cy="365125"/>
          </a:xfrm>
        </p:spPr>
        <p:txBody>
          <a:bodyPr/>
          <a:lstStyle/>
          <a:p>
            <a:r>
              <a:rPr lang="en-US" sz="1200" spc="300" dirty="0">
                <a:solidFill>
                  <a:schemeClr val="tx1">
                    <a:lumMod val="75000"/>
                  </a:schemeClr>
                </a:solidFill>
              </a:rPr>
              <a:t>MARCUS, ERRICO, EMMER &amp; BROOKS, P.C. | 603.420.9475 | WWW.MEEB.COM</a:t>
            </a:r>
          </a:p>
        </p:txBody>
      </p:sp>
      <p:sp>
        <p:nvSpPr>
          <p:cNvPr id="7" name="Rectangle 6"/>
          <p:cNvSpPr/>
          <p:nvPr/>
        </p:nvSpPr>
        <p:spPr>
          <a:xfrm>
            <a:off x="555167" y="5672554"/>
            <a:ext cx="11081658" cy="11854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318" y="5982890"/>
            <a:ext cx="1866901" cy="60115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451" y="5733394"/>
            <a:ext cx="1152924" cy="1056436"/>
          </a:xfrm>
          <a:prstGeom prst="rect">
            <a:avLst/>
          </a:prstGeom>
        </p:spPr>
      </p:pic>
      <p:sp>
        <p:nvSpPr>
          <p:cNvPr id="10" name="TextBox 9"/>
          <p:cNvSpPr txBox="1"/>
          <p:nvPr/>
        </p:nvSpPr>
        <p:spPr>
          <a:xfrm>
            <a:off x="3731887" y="5355714"/>
            <a:ext cx="4728217" cy="338554"/>
          </a:xfrm>
          <a:prstGeom prst="rect">
            <a:avLst/>
          </a:prstGeom>
          <a:solidFill>
            <a:schemeClr val="tx1"/>
          </a:solidFill>
        </p:spPr>
        <p:txBody>
          <a:bodyPr wrap="none" rtlCol="0">
            <a:spAutoFit/>
          </a:bodyPr>
          <a:lstStyle/>
          <a:p>
            <a:r>
              <a:rPr lang="en-US" sz="1600" b="1" u="sng" dirty="0" smtClean="0">
                <a:solidFill>
                  <a:schemeClr val="bg1"/>
                </a:solidFill>
                <a:latin typeface="Arial" panose="020B0604020202020204" pitchFamily="34" charset="0"/>
                <a:cs typeface="Arial" panose="020B0604020202020204" pitchFamily="34" charset="0"/>
              </a:rPr>
              <a:t>A Special Thank You to our Program Sponsors</a:t>
            </a:r>
            <a:endParaRPr lang="en-US" sz="1600" b="1" u="sng"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790" y="5666490"/>
            <a:ext cx="1258895" cy="122549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8708" y="5750806"/>
            <a:ext cx="1056859" cy="1056859"/>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1256" y="5930619"/>
            <a:ext cx="1754970" cy="661987"/>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7100" y="5930619"/>
            <a:ext cx="2069967" cy="614798"/>
          </a:xfrm>
          <a:prstGeom prst="rect">
            <a:avLst/>
          </a:prstGeom>
        </p:spPr>
      </p:pic>
      <p:pic>
        <p:nvPicPr>
          <p:cNvPr id="15"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5243" y="0"/>
            <a:ext cx="1726757" cy="833324"/>
          </a:xfrm>
          <a:prstGeom prst="rect">
            <a:avLst/>
          </a:prstGeom>
        </p:spPr>
      </p:pic>
    </p:spTree>
    <p:extLst>
      <p:ext uri="{BB962C8B-B14F-4D97-AF65-F5344CB8AC3E}">
        <p14:creationId xmlns:p14="http://schemas.microsoft.com/office/powerpoint/2010/main" val="222596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97427" y="2726530"/>
            <a:ext cx="6858000" cy="1367896"/>
          </a:xfrm>
        </p:spPr>
        <p:txBody>
          <a:bodyPr anchor="ctr">
            <a:normAutofit/>
          </a:bodyPr>
          <a:lstStyle/>
          <a:p>
            <a:pPr algn="ctr"/>
            <a:r>
              <a:rPr lang="en-US" sz="4000" spc="300" dirty="0"/>
              <a:t>FINANCIALS</a:t>
            </a:r>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9"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3801240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BE62A68-92FB-4DA6-B1D6-FA043544A9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93" name="Picture 2">
            <a:extLst>
              <a:ext uri="{FF2B5EF4-FFF2-40B4-BE49-F238E27FC236}">
                <a16:creationId xmlns:a16="http://schemas.microsoft.com/office/drawing/2014/main" id="{10A6DFCC-5864-48A7-8196-CBCF038BB8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783" y="0"/>
            <a:ext cx="12188952" cy="6858000"/>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grpSp>
        <p:nvGrpSpPr>
          <p:cNvPr id="95" name="Group 94">
            <a:extLst>
              <a:ext uri="{FF2B5EF4-FFF2-40B4-BE49-F238E27FC236}">
                <a16:creationId xmlns:a16="http://schemas.microsoft.com/office/drawing/2014/main" id="{03CA880E-A155-41A2-B87D-21AC3CE3331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96" name="Rectangle 5">
              <a:extLst>
                <a:ext uri="{FF2B5EF4-FFF2-40B4-BE49-F238E27FC236}">
                  <a16:creationId xmlns:a16="http://schemas.microsoft.com/office/drawing/2014/main" id="{AD179668-A46F-4D4C-8C75-2F3B4B5787B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97" name="Freeform 6">
              <a:extLst>
                <a:ext uri="{FF2B5EF4-FFF2-40B4-BE49-F238E27FC236}">
                  <a16:creationId xmlns:a16="http://schemas.microsoft.com/office/drawing/2014/main" id="{0DB283C2-E19A-4A75-909F-450DB72DECD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8" name="Freeform 7">
              <a:extLst>
                <a:ext uri="{FF2B5EF4-FFF2-40B4-BE49-F238E27FC236}">
                  <a16:creationId xmlns:a16="http://schemas.microsoft.com/office/drawing/2014/main" id="{B674E08A-09B5-42AD-805C-43DAE1D0BE9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9" name="Freeform 8">
              <a:extLst>
                <a:ext uri="{FF2B5EF4-FFF2-40B4-BE49-F238E27FC236}">
                  <a16:creationId xmlns:a16="http://schemas.microsoft.com/office/drawing/2014/main" id="{248B903F-D11E-41B4-A6F7-5ACF56D76B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0" name="Freeform 9">
              <a:extLst>
                <a:ext uri="{FF2B5EF4-FFF2-40B4-BE49-F238E27FC236}">
                  <a16:creationId xmlns:a16="http://schemas.microsoft.com/office/drawing/2014/main" id="{68B65942-DED3-475B-B28D-839E15541C7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1" name="Freeform 10">
              <a:extLst>
                <a:ext uri="{FF2B5EF4-FFF2-40B4-BE49-F238E27FC236}">
                  <a16:creationId xmlns:a16="http://schemas.microsoft.com/office/drawing/2014/main" id="{54C02C20-8E50-4D5F-9E89-7266186B1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2" name="Freeform 11">
              <a:extLst>
                <a:ext uri="{FF2B5EF4-FFF2-40B4-BE49-F238E27FC236}">
                  <a16:creationId xmlns:a16="http://schemas.microsoft.com/office/drawing/2014/main" id="{057C79DE-C22B-4732-B921-1EEF64DAD2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3" name="Freeform 12">
              <a:extLst>
                <a:ext uri="{FF2B5EF4-FFF2-40B4-BE49-F238E27FC236}">
                  <a16:creationId xmlns:a16="http://schemas.microsoft.com/office/drawing/2014/main" id="{21E55FE5-F856-4E6D-A505-4A5AA92FC2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4" name="Freeform 13">
              <a:extLst>
                <a:ext uri="{FF2B5EF4-FFF2-40B4-BE49-F238E27FC236}">
                  <a16:creationId xmlns:a16="http://schemas.microsoft.com/office/drawing/2014/main" id="{564ACC84-D8A2-43FB-AB43-D7A892AC83B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5" name="Freeform 14">
              <a:extLst>
                <a:ext uri="{FF2B5EF4-FFF2-40B4-BE49-F238E27FC236}">
                  <a16:creationId xmlns:a16="http://schemas.microsoft.com/office/drawing/2014/main" id="{33DE6074-A243-4841-8A21-41739E524B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6" name="Freeform 15">
              <a:extLst>
                <a:ext uri="{FF2B5EF4-FFF2-40B4-BE49-F238E27FC236}">
                  <a16:creationId xmlns:a16="http://schemas.microsoft.com/office/drawing/2014/main" id="{6AD73007-A6A4-498E-8AF9-C3F7D61DCDB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7" name="Line 16">
              <a:extLst>
                <a:ext uri="{FF2B5EF4-FFF2-40B4-BE49-F238E27FC236}">
                  <a16:creationId xmlns:a16="http://schemas.microsoft.com/office/drawing/2014/main" id="{541BFD40-70B0-48BA-9216-9C67411F450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8" name="Freeform 17">
              <a:extLst>
                <a:ext uri="{FF2B5EF4-FFF2-40B4-BE49-F238E27FC236}">
                  <a16:creationId xmlns:a16="http://schemas.microsoft.com/office/drawing/2014/main" id="{7DFC59A5-0E43-4308-8BFB-F505CFB549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9" name="Freeform 18">
              <a:extLst>
                <a:ext uri="{FF2B5EF4-FFF2-40B4-BE49-F238E27FC236}">
                  <a16:creationId xmlns:a16="http://schemas.microsoft.com/office/drawing/2014/main" id="{0852232F-7FE7-4B61-AC34-F29289DAC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0" name="Freeform 19">
              <a:extLst>
                <a:ext uri="{FF2B5EF4-FFF2-40B4-BE49-F238E27FC236}">
                  <a16:creationId xmlns:a16="http://schemas.microsoft.com/office/drawing/2014/main" id="{F2467A7F-F122-4464-A682-8C4DB1DA1E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1" name="Freeform 20">
              <a:extLst>
                <a:ext uri="{FF2B5EF4-FFF2-40B4-BE49-F238E27FC236}">
                  <a16:creationId xmlns:a16="http://schemas.microsoft.com/office/drawing/2014/main" id="{2178D569-0695-49D6-8261-1BF6E2E48F2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2" name="Rectangle 21">
              <a:extLst>
                <a:ext uri="{FF2B5EF4-FFF2-40B4-BE49-F238E27FC236}">
                  <a16:creationId xmlns:a16="http://schemas.microsoft.com/office/drawing/2014/main" id="{E289FFF1-2E96-4F4A-94D2-D1FED6AE8AA2}"/>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13" name="Freeform 22">
              <a:extLst>
                <a:ext uri="{FF2B5EF4-FFF2-40B4-BE49-F238E27FC236}">
                  <a16:creationId xmlns:a16="http://schemas.microsoft.com/office/drawing/2014/main" id="{F0509D92-D47A-49BC-899A-0C2AB53BC6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4" name="Freeform 23">
              <a:extLst>
                <a:ext uri="{FF2B5EF4-FFF2-40B4-BE49-F238E27FC236}">
                  <a16:creationId xmlns:a16="http://schemas.microsoft.com/office/drawing/2014/main" id="{606E419B-186B-4DA7-95FA-F921A2D3FC3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5" name="Freeform 24">
              <a:extLst>
                <a:ext uri="{FF2B5EF4-FFF2-40B4-BE49-F238E27FC236}">
                  <a16:creationId xmlns:a16="http://schemas.microsoft.com/office/drawing/2014/main" id="{35DBBAC4-A0DC-44A6-A64F-3FF22BC30B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6" name="Freeform 25">
              <a:extLst>
                <a:ext uri="{FF2B5EF4-FFF2-40B4-BE49-F238E27FC236}">
                  <a16:creationId xmlns:a16="http://schemas.microsoft.com/office/drawing/2014/main" id="{45359546-A3CF-4560-869D-4C642B0F754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7" name="Freeform 26">
              <a:extLst>
                <a:ext uri="{FF2B5EF4-FFF2-40B4-BE49-F238E27FC236}">
                  <a16:creationId xmlns:a16="http://schemas.microsoft.com/office/drawing/2014/main" id="{A9D2DDA1-3EE0-4B5E-8107-6000BCB2B4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8" name="Freeform 27">
              <a:extLst>
                <a:ext uri="{FF2B5EF4-FFF2-40B4-BE49-F238E27FC236}">
                  <a16:creationId xmlns:a16="http://schemas.microsoft.com/office/drawing/2014/main" id="{6DA22C48-18EA-47BE-B75A-9594E025BE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9" name="Freeform 28">
              <a:extLst>
                <a:ext uri="{FF2B5EF4-FFF2-40B4-BE49-F238E27FC236}">
                  <a16:creationId xmlns:a16="http://schemas.microsoft.com/office/drawing/2014/main" id="{411A5F9B-C5BD-4FE0-BEE1-5FA9B82FB3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0" name="Freeform 29">
              <a:extLst>
                <a:ext uri="{FF2B5EF4-FFF2-40B4-BE49-F238E27FC236}">
                  <a16:creationId xmlns:a16="http://schemas.microsoft.com/office/drawing/2014/main" id="{AFFCFD60-FB34-408B-A2EA-311A1093D0E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1" name="Freeform 30">
              <a:extLst>
                <a:ext uri="{FF2B5EF4-FFF2-40B4-BE49-F238E27FC236}">
                  <a16:creationId xmlns:a16="http://schemas.microsoft.com/office/drawing/2014/main" id="{72B9EBCA-3EF6-4296-80E0-CD849B27ED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2" name="Freeform 31">
              <a:extLst>
                <a:ext uri="{FF2B5EF4-FFF2-40B4-BE49-F238E27FC236}">
                  <a16:creationId xmlns:a16="http://schemas.microsoft.com/office/drawing/2014/main" id="{CC021197-0DB7-42B6-93BB-32252A93738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sp useBgFill="1">
        <p:nvSpPr>
          <p:cNvPr id="124" name="Round Diagonal Corner Rectangle 6">
            <a:extLst>
              <a:ext uri="{FF2B5EF4-FFF2-40B4-BE49-F238E27FC236}">
                <a16:creationId xmlns:a16="http://schemas.microsoft.com/office/drawing/2014/main" id="{7C30BDFE-E13B-4CD1-9371-FAEDFF80CD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A847D4E2-EA7B-40EF-8062-D1FAF838F6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F1549F3B-53A1-4D15-8E8E-4297D91B8D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841347B2-F767-433C-946A-1B19B4C40EB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B34A4847-B6CA-4001-8EB1-33B3854A44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EF334B32-D0A0-45DE-99CB-37A3E56ECE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5D1098DF-5812-4A6F-A4B7-AFEBEDA9837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2A72CC5D-2EA1-4ABD-B694-045401D7F2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47B8C57D-403F-4D5B-9724-24276E99B44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4890E5D3-F793-4B6A-AA8F-1F6C03BD1B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68A2FE4A-346D-4EA5-B377-EED4515161C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2F12D5D5-9BB1-4D89-B5B4-8F8353825B7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grpSp>
      <p:sp>
        <p:nvSpPr>
          <p:cNvPr id="4" name="Content Placeholder 3">
            <a:extLst>
              <a:ext uri="{FF2B5EF4-FFF2-40B4-BE49-F238E27FC236}">
                <a16:creationId xmlns:a16="http://schemas.microsoft.com/office/drawing/2014/main" id="{AB26C009-1E9D-46C6-83ED-4FC64A1E3EE6}"/>
              </a:ext>
            </a:extLst>
          </p:cNvPr>
          <p:cNvSpPr>
            <a:spLocks noGrp="1"/>
          </p:cNvSpPr>
          <p:nvPr>
            <p:ph idx="1"/>
          </p:nvPr>
        </p:nvSpPr>
        <p:spPr>
          <a:xfrm>
            <a:off x="4480449" y="1030697"/>
            <a:ext cx="6309789" cy="4406492"/>
          </a:xfrm>
        </p:spPr>
        <p:txBody>
          <a:bodyPr>
            <a:normAutofit/>
          </a:bodyPr>
          <a:lstStyle/>
          <a:p>
            <a:pPr marL="342900" marR="0" lvl="0" indent="-342900">
              <a:spcBef>
                <a:spcPts val="0"/>
              </a:spcBef>
              <a:spcAft>
                <a:spcPts val="0"/>
              </a:spcAft>
              <a:buFont typeface="Symbol" panose="05050102010706020507" pitchFamily="18" charset="2"/>
              <a:buChar char=""/>
            </a:pPr>
            <a:r>
              <a:rPr lang="en-US" sz="2000" dirty="0">
                <a:effectLst/>
                <a:latin typeface="+mj-lt"/>
                <a:ea typeface="Calibri" panose="020F0502020204030204" pitchFamily="34" charset="0"/>
              </a:rPr>
              <a:t>Higher initial cost than traditional, non-internet options</a:t>
            </a:r>
          </a:p>
          <a:p>
            <a:pPr marL="0" marR="0" indent="0">
              <a:spcBef>
                <a:spcPts val="0"/>
              </a:spcBef>
              <a:spcAft>
                <a:spcPts val="0"/>
              </a:spcAft>
              <a:buNone/>
            </a:pPr>
            <a:endParaRPr lang="en-US" sz="2000" dirty="0">
              <a:effectLst/>
              <a:latin typeface="+mj-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mj-lt"/>
                <a:ea typeface="Calibri" panose="020F0502020204030204" pitchFamily="34" charset="0"/>
              </a:rPr>
              <a:t>May require community authorization</a:t>
            </a:r>
          </a:p>
          <a:p>
            <a:pPr marL="742950" marR="0" lvl="1" indent="-285750">
              <a:spcBef>
                <a:spcPts val="0"/>
              </a:spcBef>
              <a:spcAft>
                <a:spcPts val="0"/>
              </a:spcAft>
              <a:buFont typeface="Courier New" panose="02070309020205020404" pitchFamily="49" charset="0"/>
              <a:buChar char="o"/>
            </a:pPr>
            <a:r>
              <a:rPr lang="en-US" dirty="0">
                <a:effectLst/>
                <a:latin typeface="+mj-lt"/>
                <a:ea typeface="Calibri" panose="020F0502020204030204" pitchFamily="34" charset="0"/>
              </a:rPr>
              <a:t>May be required by law</a:t>
            </a:r>
          </a:p>
          <a:p>
            <a:pPr marL="1143000" marR="0" lvl="2" indent="-228600">
              <a:spcBef>
                <a:spcPts val="0"/>
              </a:spcBef>
              <a:spcAft>
                <a:spcPts val="0"/>
              </a:spcAft>
              <a:buFont typeface="Wingdings" panose="05000000000000000000" pitchFamily="2" charset="2"/>
              <a:buChar char=""/>
            </a:pPr>
            <a:r>
              <a:rPr lang="en-US" sz="2000" dirty="0">
                <a:effectLst/>
                <a:latin typeface="+mj-lt"/>
                <a:ea typeface="Calibri" panose="020F0502020204030204" pitchFamily="34" charset="0"/>
              </a:rPr>
              <a:t>In Massachusetts, may require improvement vote under M.G.L. c. 183A, § 18.</a:t>
            </a:r>
          </a:p>
          <a:p>
            <a:pPr marL="742950" marR="0" lvl="1" indent="-285750">
              <a:spcBef>
                <a:spcPts val="0"/>
              </a:spcBef>
              <a:spcAft>
                <a:spcPts val="0"/>
              </a:spcAft>
              <a:buFont typeface="Courier New" panose="02070309020205020404" pitchFamily="49" charset="0"/>
              <a:buChar char="o"/>
            </a:pPr>
            <a:r>
              <a:rPr lang="en-US" dirty="0">
                <a:effectLst/>
                <a:latin typeface="+mj-lt"/>
                <a:ea typeface="Calibri" panose="020F0502020204030204" pitchFamily="34" charset="0"/>
              </a:rPr>
              <a:t>Documents may impose restrictions on improvements</a:t>
            </a:r>
          </a:p>
          <a:p>
            <a:pPr marL="742950" marR="0" lvl="1" indent="-285750">
              <a:spcBef>
                <a:spcPts val="0"/>
              </a:spcBef>
              <a:spcAft>
                <a:spcPts val="800"/>
              </a:spcAft>
              <a:buFont typeface="Courier New" panose="02070309020205020404" pitchFamily="49" charset="0"/>
              <a:buChar char="o"/>
            </a:pPr>
            <a:r>
              <a:rPr lang="en-US" dirty="0">
                <a:effectLst/>
                <a:latin typeface="+mj-lt"/>
                <a:ea typeface="Calibri" panose="020F0502020204030204" pitchFamily="34" charset="0"/>
              </a:rPr>
              <a:t>Consult with the association’s counsel</a:t>
            </a:r>
          </a:p>
          <a:p>
            <a:endParaRPr lang="en-US" dirty="0"/>
          </a:p>
        </p:txBody>
      </p:sp>
      <p:pic>
        <p:nvPicPr>
          <p:cNvPr id="46"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167159644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2023-DF9A-423E-8176-32BAD9C726A2}"/>
              </a:ext>
            </a:extLst>
          </p:cNvPr>
          <p:cNvSpPr>
            <a:spLocks noGrp="1"/>
          </p:cNvSpPr>
          <p:nvPr>
            <p:ph type="title"/>
          </p:nvPr>
        </p:nvSpPr>
        <p:spPr/>
        <p:txBody>
          <a:bodyPr>
            <a:normAutofit/>
          </a:bodyPr>
          <a:lstStyle/>
          <a:p>
            <a:r>
              <a:rPr lang="en-US" sz="2400" dirty="0">
                <a:effectLst/>
                <a:ea typeface="Calibri" panose="020F0502020204030204" pitchFamily="34" charset="0"/>
              </a:rPr>
              <a:t>M.G.L. c. 183A, § 18</a:t>
            </a:r>
            <a:endParaRPr lang="en-US" sz="4400" dirty="0"/>
          </a:p>
        </p:txBody>
      </p:sp>
      <p:sp>
        <p:nvSpPr>
          <p:cNvPr id="4" name="Content Placeholder 3">
            <a:extLst>
              <a:ext uri="{FF2B5EF4-FFF2-40B4-BE49-F238E27FC236}">
                <a16:creationId xmlns:a16="http://schemas.microsoft.com/office/drawing/2014/main" id="{85C4D88A-6BFA-4AC8-95F9-FE0EEF2461FE}"/>
              </a:ext>
            </a:extLst>
          </p:cNvPr>
          <p:cNvSpPr>
            <a:spLocks noGrp="1"/>
          </p:cNvSpPr>
          <p:nvPr>
            <p:ph sz="half" idx="2"/>
          </p:nvPr>
        </p:nvSpPr>
        <p:spPr>
          <a:xfrm>
            <a:off x="1216020" y="1890549"/>
            <a:ext cx="4614329" cy="2717801"/>
          </a:xfrm>
        </p:spPr>
        <p:txBody>
          <a:bodyPr/>
          <a:lstStyle/>
          <a:p>
            <a:pPr marL="0" indent="0">
              <a:buNone/>
            </a:pPr>
            <a:r>
              <a:rPr lang="en-US" sz="2000" dirty="0">
                <a:effectLst/>
                <a:latin typeface="Tw Cen MT" panose="020B0602020104020603" pitchFamily="34" charset="0"/>
                <a:ea typeface="Calibri" panose="020F0502020204030204" pitchFamily="34" charset="0"/>
              </a:rPr>
              <a:t>(a) If fifty per cent or more but less than seventy-five per cent of the unit owners agree to make an improvement to the common areas and facilities, the costs of such improvement shall be borne solely by the owners so agreeing.</a:t>
            </a:r>
            <a:endParaRPr lang="en-US" sz="2000" dirty="0">
              <a:effectLst/>
              <a:latin typeface="Times New Roman" panose="02020603050405020304" pitchFamily="18" charset="0"/>
              <a:ea typeface="Calibri" panose="020F0502020204030204" pitchFamily="34" charset="0"/>
            </a:endParaRPr>
          </a:p>
          <a:p>
            <a:pPr marL="0" indent="0">
              <a:buNone/>
            </a:pPr>
            <a:endParaRPr lang="en-US" dirty="0"/>
          </a:p>
        </p:txBody>
      </p:sp>
      <p:sp>
        <p:nvSpPr>
          <p:cNvPr id="6" name="Content Placeholder 5">
            <a:extLst>
              <a:ext uri="{FF2B5EF4-FFF2-40B4-BE49-F238E27FC236}">
                <a16:creationId xmlns:a16="http://schemas.microsoft.com/office/drawing/2014/main" id="{D04DE539-C0F4-4BF9-953F-98EEFDC0798B}"/>
              </a:ext>
            </a:extLst>
          </p:cNvPr>
          <p:cNvSpPr>
            <a:spLocks noGrp="1"/>
          </p:cNvSpPr>
          <p:nvPr>
            <p:ph sz="quarter" idx="4"/>
          </p:nvPr>
        </p:nvSpPr>
        <p:spPr>
          <a:xfrm>
            <a:off x="6246810" y="1890548"/>
            <a:ext cx="4875210" cy="2717801"/>
          </a:xfrm>
        </p:spPr>
        <p:txBody>
          <a:bodyPr/>
          <a:lstStyle/>
          <a:p>
            <a:pPr marL="0" indent="0">
              <a:buNone/>
            </a:pPr>
            <a:r>
              <a:rPr lang="en-US" sz="2000" dirty="0">
                <a:effectLst/>
                <a:latin typeface="Tw Cen MT" panose="020B0602020104020603" pitchFamily="34" charset="0"/>
                <a:ea typeface="Calibri" panose="020F0502020204030204" pitchFamily="34" charset="0"/>
              </a:rPr>
              <a:t>(b) Seventy-five per cent or more of the unit owners may agree to make an improvement to the common areas and facilities and assess the cost thereof to all unit owners as a common expense . . .</a:t>
            </a:r>
            <a:endParaRPr lang="en-US" sz="2000" dirty="0">
              <a:effectLst/>
              <a:latin typeface="Times New Roman" panose="02020603050405020304" pitchFamily="18" charset="0"/>
              <a:ea typeface="Calibri" panose="020F0502020204030204" pitchFamily="34" charset="0"/>
            </a:endParaRPr>
          </a:p>
          <a:p>
            <a:pPr marL="0" indent="0">
              <a:buNone/>
            </a:pPr>
            <a:endParaRPr lang="en-US" dirty="0"/>
          </a:p>
        </p:txBody>
      </p:sp>
      <p:pic>
        <p:nvPicPr>
          <p:cNvPr id="7"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2292855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C4D88A-6BFA-4AC8-95F9-FE0EEF2461FE}"/>
              </a:ext>
            </a:extLst>
          </p:cNvPr>
          <p:cNvSpPr>
            <a:spLocks noGrp="1"/>
          </p:cNvSpPr>
          <p:nvPr>
            <p:ph sz="half" idx="2"/>
          </p:nvPr>
        </p:nvSpPr>
        <p:spPr>
          <a:xfrm>
            <a:off x="1216020" y="710119"/>
            <a:ext cx="10058784" cy="5455790"/>
          </a:xfrm>
        </p:spPr>
        <p:txBody>
          <a:bodyPr/>
          <a:lstStyle/>
          <a:p>
            <a:pPr marL="342900" marR="0" lvl="0" indent="-342900">
              <a:spcBef>
                <a:spcPts val="0"/>
              </a:spcBef>
              <a:spcAft>
                <a:spcPts val="0"/>
              </a:spcAft>
              <a:buFont typeface="Symbol" panose="05050102010706020507" pitchFamily="18" charset="2"/>
              <a:buChar char=""/>
            </a:pPr>
            <a:r>
              <a:rPr lang="en-US" sz="2000" dirty="0">
                <a:effectLst/>
                <a:ea typeface="Calibri" panose="020F0502020204030204" pitchFamily="34" charset="0"/>
              </a:rPr>
              <a:t>Certain devices can lead to long term/future savings</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rPr>
              <a:t>Thermostats can help climate control operate more efficiently</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rPr>
              <a:t>Leak detectors, especially with automatic shut-offs, can help limit damage from leaks</a:t>
            </a:r>
          </a:p>
          <a:p>
            <a:pPr marL="0" marR="0" indent="0">
              <a:spcBef>
                <a:spcPts val="0"/>
              </a:spcBef>
              <a:spcAft>
                <a:spcPts val="0"/>
              </a:spcAft>
              <a:buNone/>
            </a:pPr>
            <a:r>
              <a:rPr lang="en-US" sz="2000" dirty="0">
                <a:effectLst/>
                <a:ea typeface="Calibri" panose="020F0502020204030204" pitchFamily="34" charset="0"/>
              </a:rPr>
              <a:t>Security:</a:t>
            </a:r>
          </a:p>
          <a:p>
            <a:pPr marL="342900" marR="0" lvl="0" indent="-342900">
              <a:spcBef>
                <a:spcPts val="0"/>
              </a:spcBef>
              <a:spcAft>
                <a:spcPts val="0"/>
              </a:spcAft>
              <a:buFont typeface="Symbol" panose="05050102010706020507" pitchFamily="18" charset="2"/>
              <a:buChar char=""/>
            </a:pPr>
            <a:r>
              <a:rPr lang="en-US" sz="2000" dirty="0">
                <a:effectLst/>
                <a:ea typeface="Calibri" panose="020F0502020204030204" pitchFamily="34" charset="0"/>
              </a:rPr>
              <a:t>The web is inherently risky</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rPr>
              <a:t>E.g.: Colonial Pipeline shutdown, Massachusetts Steamship Authority</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rPr>
              <a:t>Spambot campaigns</a:t>
            </a:r>
          </a:p>
          <a:p>
            <a:pPr marL="1143000" marR="0" lvl="2" indent="-228600">
              <a:spcBef>
                <a:spcPts val="0"/>
              </a:spcBef>
              <a:spcAft>
                <a:spcPts val="0"/>
              </a:spcAft>
              <a:buFont typeface="Wingdings" panose="05000000000000000000" pitchFamily="2" charset="2"/>
              <a:buChar char=""/>
            </a:pPr>
            <a:r>
              <a:rPr lang="en-US" sz="2000" dirty="0">
                <a:effectLst/>
                <a:ea typeface="Calibri" panose="020F0502020204030204" pitchFamily="34" charset="0"/>
              </a:rPr>
              <a:t>More than 100,000 IoT devices, including routers, smart TV sets, and even a smart fridge, were the subjects of a cyberattack that took over the devices and used them to send out spam emails in massive numbers</a:t>
            </a:r>
          </a:p>
          <a:p>
            <a:pPr marL="742950" marR="0" lvl="1" indent="-285750">
              <a:spcBef>
                <a:spcPts val="0"/>
              </a:spcBef>
              <a:spcAft>
                <a:spcPts val="0"/>
              </a:spcAft>
              <a:buFont typeface="Courier New" panose="02070309020205020404" pitchFamily="49" charset="0"/>
              <a:buChar char="o"/>
            </a:pPr>
            <a:r>
              <a:rPr lang="en-US" dirty="0" err="1">
                <a:effectLst/>
                <a:ea typeface="Calibri" panose="020F0502020204030204" pitchFamily="34" charset="0"/>
              </a:rPr>
              <a:t>Mirai</a:t>
            </a:r>
            <a:r>
              <a:rPr lang="en-US" dirty="0">
                <a:effectLst/>
                <a:ea typeface="Calibri" panose="020F0502020204030204" pitchFamily="34" charset="0"/>
              </a:rPr>
              <a:t> botnet attack</a:t>
            </a:r>
          </a:p>
          <a:p>
            <a:pPr marL="1143000" marR="0" lvl="2" indent="-228600">
              <a:spcBef>
                <a:spcPts val="0"/>
              </a:spcBef>
              <a:spcAft>
                <a:spcPts val="800"/>
              </a:spcAft>
              <a:buFont typeface="Wingdings" panose="05000000000000000000" pitchFamily="2" charset="2"/>
              <a:buChar char=""/>
            </a:pPr>
            <a:r>
              <a:rPr lang="en-US" sz="2000" dirty="0">
                <a:effectLst/>
                <a:ea typeface="Calibri" panose="020F0502020204030204" pitchFamily="34" charset="0"/>
              </a:rPr>
              <a:t>Worked by breaching poorly-secured IoT devices and using them in a coordinated dedicated denial of service (DDoS) attack, which targets a server by simply bombarding with web traffic until it’s overwhelmed and knocked offline.</a:t>
            </a:r>
          </a:p>
          <a:p>
            <a:pPr marL="0" indent="0">
              <a:buNone/>
            </a:pPr>
            <a:endParaRPr lang="en-US" dirty="0"/>
          </a:p>
        </p:txBody>
      </p:sp>
      <p:pic>
        <p:nvPicPr>
          <p:cNvPr id="5"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1579619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C4D88A-6BFA-4AC8-95F9-FE0EEF2461FE}"/>
              </a:ext>
            </a:extLst>
          </p:cNvPr>
          <p:cNvSpPr>
            <a:spLocks noGrp="1"/>
          </p:cNvSpPr>
          <p:nvPr>
            <p:ph sz="half" idx="2"/>
          </p:nvPr>
        </p:nvSpPr>
        <p:spPr>
          <a:xfrm>
            <a:off x="1216020" y="838899"/>
            <a:ext cx="10058784" cy="5327009"/>
          </a:xfrm>
        </p:spPr>
        <p:txBody>
          <a:bodyPr/>
          <a:lstStyle/>
          <a:p>
            <a:pPr marL="342900" marR="0" lvl="0" indent="-342900">
              <a:spcBef>
                <a:spcPts val="0"/>
              </a:spcBef>
              <a:spcAft>
                <a:spcPts val="0"/>
              </a:spcAft>
              <a:buFont typeface="Symbol" panose="05050102010706020507" pitchFamily="18" charset="2"/>
              <a:buChar char=""/>
            </a:pPr>
            <a:r>
              <a:rPr lang="en-US" sz="2000" dirty="0">
                <a:effectLst/>
                <a:ea typeface="Calibri" panose="020F0502020204030204" pitchFamily="34" charset="0"/>
              </a:rPr>
              <a:t>Smart Locks</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rPr>
              <a:t>Ransomware attack could lock everyone in or out of the building</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rPr>
              <a:t>Hacker could gain access digitally</a:t>
            </a:r>
          </a:p>
          <a:p>
            <a:pPr marL="342900" marR="0" lvl="0" indent="-342900">
              <a:spcBef>
                <a:spcPts val="0"/>
              </a:spcBef>
              <a:spcAft>
                <a:spcPts val="0"/>
              </a:spcAft>
              <a:buFont typeface="Symbol" panose="05050102010706020507" pitchFamily="18" charset="2"/>
              <a:buChar char=""/>
            </a:pPr>
            <a:r>
              <a:rPr lang="en-US" sz="2000" dirty="0">
                <a:effectLst/>
                <a:ea typeface="Calibri" panose="020F0502020204030204" pitchFamily="34" charset="0"/>
              </a:rPr>
              <a:t>Internet-connected Cameras</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rPr>
              <a:t>Hackers could access audio/video feeds (and possibly even talk to/harass residents via the device)</a:t>
            </a:r>
          </a:p>
          <a:p>
            <a:pPr marL="742950" marR="0" lvl="1" indent="-285750">
              <a:spcBef>
                <a:spcPts val="0"/>
              </a:spcBef>
              <a:spcAft>
                <a:spcPts val="0"/>
              </a:spcAft>
              <a:buFont typeface="Courier New" panose="02070309020205020404" pitchFamily="49" charset="0"/>
              <a:buChar char="o"/>
            </a:pPr>
            <a:r>
              <a:rPr lang="en-US" dirty="0">
                <a:effectLst/>
                <a:ea typeface="Calibri" panose="020F0502020204030204" pitchFamily="34" charset="0"/>
              </a:rPr>
              <a:t>Hackers could access recordings stored on the cloud</a:t>
            </a:r>
          </a:p>
          <a:p>
            <a:pPr marL="342900" marR="0" lvl="0" indent="-342900">
              <a:spcBef>
                <a:spcPts val="0"/>
              </a:spcBef>
              <a:spcAft>
                <a:spcPts val="0"/>
              </a:spcAft>
              <a:buFont typeface="Symbol" panose="05050102010706020507" pitchFamily="18" charset="2"/>
              <a:buChar char=""/>
            </a:pPr>
            <a:r>
              <a:rPr lang="en-US" sz="2000" dirty="0">
                <a:effectLst/>
                <a:ea typeface="Calibri" panose="020F0502020204030204" pitchFamily="34" charset="0"/>
              </a:rPr>
              <a:t>Smart Thermostats</a:t>
            </a:r>
          </a:p>
          <a:p>
            <a:pPr marL="742950" marR="0" lvl="1" indent="-285750">
              <a:spcBef>
                <a:spcPts val="0"/>
              </a:spcBef>
              <a:spcAft>
                <a:spcPts val="800"/>
              </a:spcAft>
              <a:buFont typeface="Courier New" panose="02070309020205020404" pitchFamily="49" charset="0"/>
              <a:buChar char="o"/>
            </a:pPr>
            <a:r>
              <a:rPr lang="en-US" dirty="0">
                <a:effectLst/>
                <a:ea typeface="Calibri" panose="020F0502020204030204" pitchFamily="34" charset="0"/>
              </a:rPr>
              <a:t>Hackers can manipulate temperature settings or lock you out of the system</a:t>
            </a:r>
          </a:p>
          <a:p>
            <a:pPr marL="0" indent="0">
              <a:buNone/>
            </a:pPr>
            <a:endParaRPr lang="en-US" dirty="0"/>
          </a:p>
        </p:txBody>
      </p:sp>
      <p:pic>
        <p:nvPicPr>
          <p:cNvPr id="6"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3469198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BE62A68-92FB-4DA6-B1D6-FA043544A9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93" name="Picture 2">
            <a:extLst>
              <a:ext uri="{FF2B5EF4-FFF2-40B4-BE49-F238E27FC236}">
                <a16:creationId xmlns:a16="http://schemas.microsoft.com/office/drawing/2014/main" id="{10A6DFCC-5864-48A7-8196-CBCF038BB8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783" y="0"/>
            <a:ext cx="12188952" cy="6858000"/>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03CA880E-A155-41A2-B87D-21AC3CE3331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96" name="Rectangle 5">
              <a:extLst>
                <a:ext uri="{FF2B5EF4-FFF2-40B4-BE49-F238E27FC236}">
                  <a16:creationId xmlns:a16="http://schemas.microsoft.com/office/drawing/2014/main" id="{AD179668-A46F-4D4C-8C75-2F3B4B5787B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97" name="Freeform 6">
              <a:extLst>
                <a:ext uri="{FF2B5EF4-FFF2-40B4-BE49-F238E27FC236}">
                  <a16:creationId xmlns:a16="http://schemas.microsoft.com/office/drawing/2014/main" id="{0DB283C2-E19A-4A75-909F-450DB72DECD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8" name="Freeform 7">
              <a:extLst>
                <a:ext uri="{FF2B5EF4-FFF2-40B4-BE49-F238E27FC236}">
                  <a16:creationId xmlns:a16="http://schemas.microsoft.com/office/drawing/2014/main" id="{B674E08A-09B5-42AD-805C-43DAE1D0BE9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9" name="Freeform 8">
              <a:extLst>
                <a:ext uri="{FF2B5EF4-FFF2-40B4-BE49-F238E27FC236}">
                  <a16:creationId xmlns:a16="http://schemas.microsoft.com/office/drawing/2014/main" id="{248B903F-D11E-41B4-A6F7-5ACF56D76B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0" name="Freeform 9">
              <a:extLst>
                <a:ext uri="{FF2B5EF4-FFF2-40B4-BE49-F238E27FC236}">
                  <a16:creationId xmlns:a16="http://schemas.microsoft.com/office/drawing/2014/main" id="{68B65942-DED3-475B-B28D-839E15541C7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1" name="Freeform 10">
              <a:extLst>
                <a:ext uri="{FF2B5EF4-FFF2-40B4-BE49-F238E27FC236}">
                  <a16:creationId xmlns:a16="http://schemas.microsoft.com/office/drawing/2014/main" id="{54C02C20-8E50-4D5F-9E89-7266186B1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2" name="Freeform 11">
              <a:extLst>
                <a:ext uri="{FF2B5EF4-FFF2-40B4-BE49-F238E27FC236}">
                  <a16:creationId xmlns:a16="http://schemas.microsoft.com/office/drawing/2014/main" id="{057C79DE-C22B-4732-B921-1EEF64DAD2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3" name="Freeform 12">
              <a:extLst>
                <a:ext uri="{FF2B5EF4-FFF2-40B4-BE49-F238E27FC236}">
                  <a16:creationId xmlns:a16="http://schemas.microsoft.com/office/drawing/2014/main" id="{21E55FE5-F856-4E6D-A505-4A5AA92FC2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4" name="Freeform 13">
              <a:extLst>
                <a:ext uri="{FF2B5EF4-FFF2-40B4-BE49-F238E27FC236}">
                  <a16:creationId xmlns:a16="http://schemas.microsoft.com/office/drawing/2014/main" id="{564ACC84-D8A2-43FB-AB43-D7A892AC83B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5" name="Freeform 14">
              <a:extLst>
                <a:ext uri="{FF2B5EF4-FFF2-40B4-BE49-F238E27FC236}">
                  <a16:creationId xmlns:a16="http://schemas.microsoft.com/office/drawing/2014/main" id="{33DE6074-A243-4841-8A21-41739E524B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6" name="Freeform 15">
              <a:extLst>
                <a:ext uri="{FF2B5EF4-FFF2-40B4-BE49-F238E27FC236}">
                  <a16:creationId xmlns:a16="http://schemas.microsoft.com/office/drawing/2014/main" id="{6AD73007-A6A4-498E-8AF9-C3F7D61DCDB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7" name="Line 16">
              <a:extLst>
                <a:ext uri="{FF2B5EF4-FFF2-40B4-BE49-F238E27FC236}">
                  <a16:creationId xmlns:a16="http://schemas.microsoft.com/office/drawing/2014/main" id="{541BFD40-70B0-48BA-9216-9C67411F450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8" name="Freeform 17">
              <a:extLst>
                <a:ext uri="{FF2B5EF4-FFF2-40B4-BE49-F238E27FC236}">
                  <a16:creationId xmlns:a16="http://schemas.microsoft.com/office/drawing/2014/main" id="{7DFC59A5-0E43-4308-8BFB-F505CFB549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9" name="Freeform 18">
              <a:extLst>
                <a:ext uri="{FF2B5EF4-FFF2-40B4-BE49-F238E27FC236}">
                  <a16:creationId xmlns:a16="http://schemas.microsoft.com/office/drawing/2014/main" id="{0852232F-7FE7-4B61-AC34-F29289DAC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0" name="Freeform 19">
              <a:extLst>
                <a:ext uri="{FF2B5EF4-FFF2-40B4-BE49-F238E27FC236}">
                  <a16:creationId xmlns:a16="http://schemas.microsoft.com/office/drawing/2014/main" id="{F2467A7F-F122-4464-A682-8C4DB1DA1E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1" name="Freeform 20">
              <a:extLst>
                <a:ext uri="{FF2B5EF4-FFF2-40B4-BE49-F238E27FC236}">
                  <a16:creationId xmlns:a16="http://schemas.microsoft.com/office/drawing/2014/main" id="{2178D569-0695-49D6-8261-1BF6E2E48F2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2" name="Rectangle 21">
              <a:extLst>
                <a:ext uri="{FF2B5EF4-FFF2-40B4-BE49-F238E27FC236}">
                  <a16:creationId xmlns:a16="http://schemas.microsoft.com/office/drawing/2014/main" id="{E289FFF1-2E96-4F4A-94D2-D1FED6AE8AA2}"/>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13" name="Freeform 22">
              <a:extLst>
                <a:ext uri="{FF2B5EF4-FFF2-40B4-BE49-F238E27FC236}">
                  <a16:creationId xmlns:a16="http://schemas.microsoft.com/office/drawing/2014/main" id="{F0509D92-D47A-49BC-899A-0C2AB53BC6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4" name="Freeform 23">
              <a:extLst>
                <a:ext uri="{FF2B5EF4-FFF2-40B4-BE49-F238E27FC236}">
                  <a16:creationId xmlns:a16="http://schemas.microsoft.com/office/drawing/2014/main" id="{606E419B-186B-4DA7-95FA-F921A2D3FC3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5" name="Freeform 24">
              <a:extLst>
                <a:ext uri="{FF2B5EF4-FFF2-40B4-BE49-F238E27FC236}">
                  <a16:creationId xmlns:a16="http://schemas.microsoft.com/office/drawing/2014/main" id="{35DBBAC4-A0DC-44A6-A64F-3FF22BC30B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6" name="Freeform 25">
              <a:extLst>
                <a:ext uri="{FF2B5EF4-FFF2-40B4-BE49-F238E27FC236}">
                  <a16:creationId xmlns:a16="http://schemas.microsoft.com/office/drawing/2014/main" id="{45359546-A3CF-4560-869D-4C642B0F754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7" name="Freeform 26">
              <a:extLst>
                <a:ext uri="{FF2B5EF4-FFF2-40B4-BE49-F238E27FC236}">
                  <a16:creationId xmlns:a16="http://schemas.microsoft.com/office/drawing/2014/main" id="{A9D2DDA1-3EE0-4B5E-8107-6000BCB2B4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8" name="Freeform 27">
              <a:extLst>
                <a:ext uri="{FF2B5EF4-FFF2-40B4-BE49-F238E27FC236}">
                  <a16:creationId xmlns:a16="http://schemas.microsoft.com/office/drawing/2014/main" id="{6DA22C48-18EA-47BE-B75A-9594E025BE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9" name="Freeform 28">
              <a:extLst>
                <a:ext uri="{FF2B5EF4-FFF2-40B4-BE49-F238E27FC236}">
                  <a16:creationId xmlns:a16="http://schemas.microsoft.com/office/drawing/2014/main" id="{411A5F9B-C5BD-4FE0-BEE1-5FA9B82FB3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0" name="Freeform 29">
              <a:extLst>
                <a:ext uri="{FF2B5EF4-FFF2-40B4-BE49-F238E27FC236}">
                  <a16:creationId xmlns:a16="http://schemas.microsoft.com/office/drawing/2014/main" id="{AFFCFD60-FB34-408B-A2EA-311A1093D0E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1" name="Freeform 30">
              <a:extLst>
                <a:ext uri="{FF2B5EF4-FFF2-40B4-BE49-F238E27FC236}">
                  <a16:creationId xmlns:a16="http://schemas.microsoft.com/office/drawing/2014/main" id="{72B9EBCA-3EF6-4296-80E0-CD849B27ED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2" name="Freeform 31">
              <a:extLst>
                <a:ext uri="{FF2B5EF4-FFF2-40B4-BE49-F238E27FC236}">
                  <a16:creationId xmlns:a16="http://schemas.microsoft.com/office/drawing/2014/main" id="{CC021197-0DB7-42B6-93BB-32252A93738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853330" y="1254035"/>
            <a:ext cx="2926190" cy="4002222"/>
          </a:xfrm>
        </p:spPr>
        <p:txBody>
          <a:bodyPr>
            <a:normAutofit/>
          </a:bodyPr>
          <a:lstStyle/>
          <a:p>
            <a:pPr algn="r"/>
            <a:r>
              <a:rPr lang="en-US" sz="2800" dirty="0">
                <a:solidFill>
                  <a:schemeClr val="accent2">
                    <a:lumMod val="60000"/>
                    <a:lumOff val="40000"/>
                  </a:schemeClr>
                </a:solidFill>
              </a:rPr>
              <a:t>Unit owner convenience and concerns</a:t>
            </a:r>
          </a:p>
        </p:txBody>
      </p:sp>
      <p:sp useBgFill="1">
        <p:nvSpPr>
          <p:cNvPr id="124" name="Round Diagonal Corner Rectangle 6">
            <a:extLst>
              <a:ext uri="{FF2B5EF4-FFF2-40B4-BE49-F238E27FC236}">
                <a16:creationId xmlns:a16="http://schemas.microsoft.com/office/drawing/2014/main" id="{7C30BDFE-E13B-4CD1-9371-FAEDFF80CD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A847D4E2-EA7B-40EF-8062-D1FAF838F6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F1549F3B-53A1-4D15-8E8E-4297D91B8D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8" name="Freeform 33">
              <a:extLst>
                <a:ext uri="{FF2B5EF4-FFF2-40B4-BE49-F238E27FC236}">
                  <a16:creationId xmlns:a16="http://schemas.microsoft.com/office/drawing/2014/main" id="{841347B2-F767-433C-946A-1B19B4C40EB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9" name="Freeform 34">
              <a:extLst>
                <a:ext uri="{FF2B5EF4-FFF2-40B4-BE49-F238E27FC236}">
                  <a16:creationId xmlns:a16="http://schemas.microsoft.com/office/drawing/2014/main" id="{B34A4847-B6CA-4001-8EB1-33B3854A44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0" name="Freeform 35">
              <a:extLst>
                <a:ext uri="{FF2B5EF4-FFF2-40B4-BE49-F238E27FC236}">
                  <a16:creationId xmlns:a16="http://schemas.microsoft.com/office/drawing/2014/main" id="{EF334B32-D0A0-45DE-99CB-37A3E56ECE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1" name="Freeform 36">
              <a:extLst>
                <a:ext uri="{FF2B5EF4-FFF2-40B4-BE49-F238E27FC236}">
                  <a16:creationId xmlns:a16="http://schemas.microsoft.com/office/drawing/2014/main" id="{5D1098DF-5812-4A6F-A4B7-AFEBEDA9837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2" name="Freeform 37">
              <a:extLst>
                <a:ext uri="{FF2B5EF4-FFF2-40B4-BE49-F238E27FC236}">
                  <a16:creationId xmlns:a16="http://schemas.microsoft.com/office/drawing/2014/main" id="{2A72CC5D-2EA1-4ABD-B694-045401D7F2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3" name="Freeform 38">
              <a:extLst>
                <a:ext uri="{FF2B5EF4-FFF2-40B4-BE49-F238E27FC236}">
                  <a16:creationId xmlns:a16="http://schemas.microsoft.com/office/drawing/2014/main" id="{47B8C57D-403F-4D5B-9724-24276E99B44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4" name="Freeform 39">
              <a:extLst>
                <a:ext uri="{FF2B5EF4-FFF2-40B4-BE49-F238E27FC236}">
                  <a16:creationId xmlns:a16="http://schemas.microsoft.com/office/drawing/2014/main" id="{4890E5D3-F793-4B6A-AA8F-1F6C03BD1B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5" name="Freeform 40">
              <a:extLst>
                <a:ext uri="{FF2B5EF4-FFF2-40B4-BE49-F238E27FC236}">
                  <a16:creationId xmlns:a16="http://schemas.microsoft.com/office/drawing/2014/main" id="{68A2FE4A-346D-4EA5-B377-EED4515161C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6" name="Rectangle 41">
              <a:extLst>
                <a:ext uri="{FF2B5EF4-FFF2-40B4-BE49-F238E27FC236}">
                  <a16:creationId xmlns:a16="http://schemas.microsoft.com/office/drawing/2014/main" id="{2F12D5D5-9BB1-4D89-B5B4-8F8353825B7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grpSp>
      <p:sp>
        <p:nvSpPr>
          <p:cNvPr id="4" name="Content Placeholder 3">
            <a:extLst>
              <a:ext uri="{FF2B5EF4-FFF2-40B4-BE49-F238E27FC236}">
                <a16:creationId xmlns:a16="http://schemas.microsoft.com/office/drawing/2014/main" id="{3FEF3C44-18B9-4531-9655-BC13CED015FD}"/>
              </a:ext>
            </a:extLst>
          </p:cNvPr>
          <p:cNvSpPr>
            <a:spLocks noGrp="1"/>
          </p:cNvSpPr>
          <p:nvPr>
            <p:ph idx="1"/>
          </p:nvPr>
        </p:nvSpPr>
        <p:spPr>
          <a:xfrm>
            <a:off x="4207572" y="1093788"/>
            <a:ext cx="6839839" cy="4697413"/>
          </a:xfrm>
        </p:spPr>
        <p:txBody>
          <a:bodyPr>
            <a:normAutofit/>
          </a:bodyPr>
          <a:lstStyle/>
          <a:p>
            <a:pPr marL="0" marR="0" indent="0">
              <a:spcBef>
                <a:spcPts val="0"/>
              </a:spcBef>
              <a:spcAft>
                <a:spcPts val="800"/>
              </a:spcAft>
              <a:buNone/>
            </a:pPr>
            <a:r>
              <a:rPr lang="en-US" sz="1800" dirty="0">
                <a:effectLst/>
                <a:latin typeface="Tw Cen MT" panose="020B0602020104020603" pitchFamily="34" charset="0"/>
                <a:ea typeface="Calibri" panose="020F0502020204030204" pitchFamily="34" charset="0"/>
              </a:rPr>
              <a:t>Smart locks provide ease of building access via smartphones, etc.; Ability to provide access to guests (especially helpful for buildings without intercom buzzer systems)</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1800" dirty="0">
                <a:effectLst/>
                <a:latin typeface="Tw Cen MT" panose="020B0602020104020603" pitchFamily="34" charset="0"/>
                <a:ea typeface="Calibri" panose="020F0502020204030204" pitchFamily="34" charset="0"/>
              </a:rPr>
              <a:t>Concerns regarding overall security of systems</a:t>
            </a:r>
            <a:endParaRPr lang="en-US" sz="1800" dirty="0">
              <a:effectLst/>
              <a:latin typeface="Times New Roman" panose="02020603050405020304" pitchFamily="18" charset="0"/>
              <a:ea typeface="Calibri" panose="020F0502020204030204" pitchFamily="34" charset="0"/>
            </a:endParaRPr>
          </a:p>
          <a:p>
            <a:pPr marL="0" marR="0" indent="0">
              <a:spcBef>
                <a:spcPts val="0"/>
              </a:spcBef>
              <a:spcAft>
                <a:spcPts val="800"/>
              </a:spcAft>
              <a:buNone/>
            </a:pPr>
            <a:r>
              <a:rPr lang="en-US" sz="1800" dirty="0">
                <a:effectLst/>
                <a:latin typeface="Tw Cen MT" panose="020B0602020104020603" pitchFamily="34" charset="0"/>
                <a:ea typeface="Calibri" panose="020F0502020204030204" pitchFamily="34" charset="0"/>
              </a:rPr>
              <a:t>Save the association money, save the owners money (thermostats and leak detectors)</a:t>
            </a:r>
            <a:endParaRPr lang="en-US" sz="1800" dirty="0">
              <a:effectLst/>
              <a:latin typeface="Times New Roman" panose="02020603050405020304" pitchFamily="18" charset="0"/>
              <a:ea typeface="Calibri" panose="020F0502020204030204" pitchFamily="34" charset="0"/>
            </a:endParaRPr>
          </a:p>
          <a:p>
            <a:pPr marL="0" marR="0" indent="0">
              <a:spcBef>
                <a:spcPts val="0"/>
              </a:spcBef>
              <a:spcAft>
                <a:spcPts val="800"/>
              </a:spcAft>
              <a:buNone/>
            </a:pPr>
            <a:r>
              <a:rPr lang="en-US" sz="1800" dirty="0">
                <a:effectLst/>
                <a:latin typeface="Tw Cen MT" panose="020B0602020104020603" pitchFamily="34" charset="0"/>
                <a:ea typeface="Calibri" panose="020F0502020204030204" pitchFamily="34" charset="0"/>
              </a:rPr>
              <a:t>Data privacy concerns</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1800" dirty="0">
                <a:effectLst/>
                <a:latin typeface="Tw Cen MT" panose="020B0602020104020603" pitchFamily="34" charset="0"/>
                <a:ea typeface="Calibri" panose="020F0502020204030204" pitchFamily="34" charset="0"/>
              </a:rPr>
              <a:t>If association installs a smart lock operated through an app on a unit owner’s phone, the app may harvest data from the unit owner’s phone activity, including location history</a:t>
            </a:r>
            <a:endParaRPr lang="en-US" sz="1800" dirty="0">
              <a:effectLst/>
              <a:latin typeface="Times New Roman" panose="02020603050405020304" pitchFamily="18" charset="0"/>
              <a:ea typeface="Calibri" panose="020F0502020204030204" pitchFamily="34" charset="0"/>
            </a:endParaRPr>
          </a:p>
          <a:p>
            <a:pPr marL="0" marR="0" indent="0">
              <a:spcBef>
                <a:spcPts val="0"/>
              </a:spcBef>
              <a:spcAft>
                <a:spcPts val="800"/>
              </a:spcAft>
              <a:buNone/>
            </a:pPr>
            <a:r>
              <a:rPr lang="en-US" sz="1800" dirty="0">
                <a:effectLst/>
                <a:latin typeface="Tw Cen MT" panose="020B0602020104020603" pitchFamily="34" charset="0"/>
                <a:ea typeface="Calibri" panose="020F0502020204030204" pitchFamily="34" charset="0"/>
              </a:rPr>
              <a:t>Freedom to opt-in/op-out</a:t>
            </a:r>
            <a:endParaRPr lang="en-US" sz="1800" dirty="0">
              <a:effectLst/>
              <a:latin typeface="Times New Roman" panose="02020603050405020304" pitchFamily="18" charset="0"/>
              <a:ea typeface="Calibri" panose="020F0502020204030204" pitchFamily="34" charset="0"/>
            </a:endParaRPr>
          </a:p>
          <a:p>
            <a:endParaRPr lang="en-US" dirty="0"/>
          </a:p>
        </p:txBody>
      </p:sp>
      <p:pic>
        <p:nvPicPr>
          <p:cNvPr id="47"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83405739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01913" y="2752725"/>
            <a:ext cx="6983412" cy="1367896"/>
          </a:xfrm>
        </p:spPr>
        <p:txBody>
          <a:bodyPr anchor="ctr">
            <a:normAutofit/>
          </a:bodyPr>
          <a:lstStyle/>
          <a:p>
            <a:pPr marL="0" marR="0" algn="ctr">
              <a:spcBef>
                <a:spcPts val="0"/>
              </a:spcBef>
              <a:spcAft>
                <a:spcPts val="800"/>
              </a:spcAft>
            </a:pPr>
            <a:r>
              <a:rPr lang="en-US" sz="3200" dirty="0">
                <a:effectLst/>
                <a:latin typeface="Tw Cen MT" panose="020B0602020104020603" pitchFamily="34" charset="0"/>
                <a:ea typeface="Calibri" panose="020F0502020204030204" pitchFamily="34" charset="0"/>
              </a:rPr>
              <a:t>Association Pitfalls and Liability</a:t>
            </a:r>
            <a:endParaRPr lang="en-US" sz="3200" dirty="0">
              <a:effectLst/>
              <a:latin typeface="Times New Roman" panose="02020603050405020304" pitchFamily="18" charset="0"/>
              <a:ea typeface="Calibri" panose="020F0502020204030204" pitchFamily="34" charset="0"/>
            </a:endParaRPr>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9"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3201991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05369" y="190272"/>
            <a:ext cx="3691318" cy="1192441"/>
          </a:xfrm>
        </p:spPr>
        <p:txBody>
          <a:bodyPr>
            <a:normAutofit/>
          </a:bodyPr>
          <a:lstStyle/>
          <a:p>
            <a:r>
              <a:rPr lang="en-US" sz="2800" dirty="0">
                <a:solidFill>
                  <a:schemeClr val="accent2">
                    <a:lumMod val="60000"/>
                    <a:lumOff val="40000"/>
                  </a:schemeClr>
                </a:solidFill>
              </a:rPr>
              <a:t>New and developing area</a:t>
            </a:r>
          </a:p>
        </p:txBody>
      </p:sp>
      <p:pic>
        <p:nvPicPr>
          <p:cNvPr id="10" name="Content Placeholder 6" descr="circuit board">
            <a:extLst>
              <a:ext uri="{FF2B5EF4-FFF2-40B4-BE49-F238E27FC236}">
                <a16:creationId xmlns:a16="http://schemas.microsoft.com/office/drawing/2014/main" id="{38616497-6A2B-4863-A3DD-A2D0AF074897}"/>
              </a:ext>
            </a:extLst>
          </p:cNvPr>
          <p:cNvPicPr>
            <a:picLocks noChangeAspect="1"/>
          </p:cNvPicPr>
          <p:nvPr/>
        </p:nvPicPr>
        <p:blipFill rotWithShape="1">
          <a:blip r:embed="rId5"/>
          <a:srcRect l="7131" r="14065"/>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Content Placeholder 3">
            <a:extLst>
              <a:ext uri="{FF2B5EF4-FFF2-40B4-BE49-F238E27FC236}">
                <a16:creationId xmlns:a16="http://schemas.microsoft.com/office/drawing/2014/main" id="{FCE7497D-7765-4743-A55C-72DD32F0A926}"/>
              </a:ext>
            </a:extLst>
          </p:cNvPr>
          <p:cNvSpPr>
            <a:spLocks noGrp="1"/>
          </p:cNvSpPr>
          <p:nvPr>
            <p:ph idx="1"/>
          </p:nvPr>
        </p:nvSpPr>
        <p:spPr>
          <a:xfrm>
            <a:off x="7967281" y="1258349"/>
            <a:ext cx="3891344" cy="4963064"/>
          </a:xfrm>
        </p:spPr>
        <p:txBody>
          <a:bodyPr>
            <a:normAutofit fontScale="92500" lnSpcReduction="10000"/>
          </a:bodyPr>
          <a:lstStyle/>
          <a:p>
            <a:pPr marL="0" marR="0" indent="0">
              <a:spcBef>
                <a:spcPts val="0"/>
              </a:spcBef>
              <a:spcAft>
                <a:spcPts val="800"/>
              </a:spcAft>
              <a:buNone/>
            </a:pPr>
            <a:r>
              <a:rPr lang="en-US" sz="2000" dirty="0">
                <a:effectLst/>
                <a:latin typeface="Tw Cen MT" panose="020B0602020104020603" pitchFamily="34" charset="0"/>
                <a:ea typeface="Calibri" panose="020F0502020204030204" pitchFamily="34" charset="0"/>
              </a:rPr>
              <a:t>Can association be held liable for bad acts committed against residents through association devices (that unit owner may or may not have had a say in installing)?</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Person hacks smart lock to access building and victimizes residents/units inside</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Hacker steals recordings of resident patterns and habits in building</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Hacker takes over camera/intercom device and harasses/abuses residents</a:t>
            </a:r>
            <a:endParaRPr lang="en-US" sz="2000" dirty="0">
              <a:effectLst/>
              <a:latin typeface="Times New Roman" panose="02020603050405020304" pitchFamily="18" charset="0"/>
              <a:ea typeface="Calibri" panose="020F0502020204030204" pitchFamily="34" charset="0"/>
            </a:endParaRPr>
          </a:p>
          <a:p>
            <a:endParaRPr lang="en-US" dirty="0"/>
          </a:p>
        </p:txBody>
      </p:sp>
      <p:pic>
        <p:nvPicPr>
          <p:cNvPr id="64"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2868542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10" name="Content Placeholder 6" descr="circuit board">
            <a:extLst>
              <a:ext uri="{FF2B5EF4-FFF2-40B4-BE49-F238E27FC236}">
                <a16:creationId xmlns:a16="http://schemas.microsoft.com/office/drawing/2014/main" id="{38616497-6A2B-4863-A3DD-A2D0AF074897}"/>
              </a:ext>
            </a:extLst>
          </p:cNvPr>
          <p:cNvPicPr>
            <a:picLocks noChangeAspect="1"/>
          </p:cNvPicPr>
          <p:nvPr/>
        </p:nvPicPr>
        <p:blipFill rotWithShape="1">
          <a:blip r:embed="rId5"/>
          <a:srcRect l="7131" r="14065"/>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4" name="Content Placeholder 3">
            <a:extLst>
              <a:ext uri="{FF2B5EF4-FFF2-40B4-BE49-F238E27FC236}">
                <a16:creationId xmlns:a16="http://schemas.microsoft.com/office/drawing/2014/main" id="{FCE7497D-7765-4743-A55C-72DD32F0A926}"/>
              </a:ext>
            </a:extLst>
          </p:cNvPr>
          <p:cNvSpPr>
            <a:spLocks noGrp="1"/>
          </p:cNvSpPr>
          <p:nvPr>
            <p:ph idx="1"/>
          </p:nvPr>
        </p:nvSpPr>
        <p:spPr>
          <a:xfrm>
            <a:off x="7967281" y="527051"/>
            <a:ext cx="3891344" cy="5694362"/>
          </a:xfrm>
        </p:spPr>
        <p:txBody>
          <a:bodyPr>
            <a:normAutofit/>
          </a:bodyPr>
          <a:lstStyle/>
          <a:p>
            <a:pPr marL="0" marR="0" indent="0">
              <a:spcBef>
                <a:spcPts val="0"/>
              </a:spcBef>
              <a:spcAft>
                <a:spcPts val="800"/>
              </a:spcAft>
              <a:buNone/>
            </a:pPr>
            <a:r>
              <a:rPr lang="en-US" sz="2000" dirty="0">
                <a:effectLst/>
                <a:latin typeface="Tw Cen MT" panose="020B0602020104020603" pitchFamily="34" charset="0"/>
                <a:ea typeface="Calibri" panose="020F0502020204030204" pitchFamily="34" charset="0"/>
              </a:rPr>
              <a:t>Most smart devices harvest location, activity, and network activity information, which the manufacturers store</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If manufacturer suffers data breach, is association liable to unit owners for their information being stolen?</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Nearly 4,000 confirmed data breaches in 2020 alone</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Association might face same requirements as the data collector in terms of notifying owners of the breach.</a:t>
            </a:r>
            <a:endParaRPr lang="en-US" sz="2000" dirty="0">
              <a:effectLst/>
              <a:latin typeface="Times New Roman" panose="02020603050405020304" pitchFamily="18" charset="0"/>
              <a:ea typeface="Calibri" panose="020F0502020204030204" pitchFamily="34" charset="0"/>
            </a:endParaRPr>
          </a:p>
          <a:p>
            <a:endParaRPr lang="en-US" dirty="0"/>
          </a:p>
        </p:txBody>
      </p:sp>
      <p:pic>
        <p:nvPicPr>
          <p:cNvPr id="63"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810583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10" name="Content Placeholder 6" descr="circuit board">
            <a:extLst>
              <a:ext uri="{FF2B5EF4-FFF2-40B4-BE49-F238E27FC236}">
                <a16:creationId xmlns:a16="http://schemas.microsoft.com/office/drawing/2014/main" id="{38616497-6A2B-4863-A3DD-A2D0AF074897}"/>
              </a:ext>
            </a:extLst>
          </p:cNvPr>
          <p:cNvPicPr>
            <a:picLocks noChangeAspect="1"/>
          </p:cNvPicPr>
          <p:nvPr/>
        </p:nvPicPr>
        <p:blipFill rotWithShape="1">
          <a:blip r:embed="rId5"/>
          <a:srcRect l="7131" r="14065"/>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Content Placeholder 3">
            <a:extLst>
              <a:ext uri="{FF2B5EF4-FFF2-40B4-BE49-F238E27FC236}">
                <a16:creationId xmlns:a16="http://schemas.microsoft.com/office/drawing/2014/main" id="{FCE7497D-7765-4743-A55C-72DD32F0A926}"/>
              </a:ext>
            </a:extLst>
          </p:cNvPr>
          <p:cNvSpPr>
            <a:spLocks noGrp="1"/>
          </p:cNvSpPr>
          <p:nvPr>
            <p:ph idx="1"/>
          </p:nvPr>
        </p:nvSpPr>
        <p:spPr>
          <a:xfrm>
            <a:off x="7967281" y="352874"/>
            <a:ext cx="3891344" cy="6083299"/>
          </a:xfrm>
        </p:spPr>
        <p:txBody>
          <a:bodyPr>
            <a:normAutofit lnSpcReduction="10000"/>
          </a:bodyPr>
          <a:lstStyle/>
          <a:p>
            <a:pPr marL="0" marR="0" indent="0">
              <a:spcBef>
                <a:spcPts val="0"/>
              </a:spcBef>
              <a:spcAft>
                <a:spcPts val="800"/>
              </a:spcAft>
              <a:buNone/>
            </a:pPr>
            <a:r>
              <a:rPr lang="en-US" sz="2000" dirty="0">
                <a:effectLst/>
                <a:latin typeface="Tw Cen MT" panose="020B0602020104020603" pitchFamily="34" charset="0"/>
                <a:ea typeface="Calibri" panose="020F0502020204030204" pitchFamily="34" charset="0"/>
              </a:rPr>
              <a:t>Ransomware attacks</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Paying ransoms can lead to fines from federal government</a:t>
            </a:r>
            <a:endParaRPr lang="en-US" sz="2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2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000" dirty="0">
                <a:effectLst/>
                <a:latin typeface="Tw Cen MT" panose="020B0602020104020603" pitchFamily="34" charset="0"/>
                <a:ea typeface="Calibri" panose="020F0502020204030204" pitchFamily="34" charset="0"/>
              </a:rPr>
              <a:t>Courts have taken an “in for a penny, in for a pound” approach</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Though boards generally not liable for wrongful acts of third party, where boards have dabbled somewhat in security measures, courts have analyzed liability on basis of board involving itself in the matter of security</a:t>
            </a:r>
            <a:endParaRPr lang="en-US" sz="2000" dirty="0">
              <a:effectLst/>
              <a:latin typeface="Times New Roman" panose="02020603050405020304" pitchFamily="18" charset="0"/>
              <a:ea typeface="Calibri" panose="020F0502020204030204" pitchFamily="34" charset="0"/>
            </a:endParaRPr>
          </a:p>
          <a:p>
            <a:pPr marL="0" indent="0">
              <a:buNone/>
            </a:pPr>
            <a:r>
              <a:rPr lang="en-US" sz="2000" dirty="0">
                <a:effectLst/>
                <a:latin typeface="Tw Cen MT" panose="020B0602020104020603" pitchFamily="34" charset="0"/>
                <a:ea typeface="Calibri" panose="020F0502020204030204" pitchFamily="34" charset="0"/>
                <a:cs typeface="Times New Roman" panose="02020603050405020304" pitchFamily="18" charset="0"/>
              </a:rPr>
              <a:t>Private networks made public: Amazon Sidewalk</a:t>
            </a:r>
            <a:endParaRPr lang="en-US" sz="2800" dirty="0"/>
          </a:p>
        </p:txBody>
      </p:sp>
      <p:pic>
        <p:nvPicPr>
          <p:cNvPr id="64"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441230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595034" y="2328334"/>
            <a:ext cx="7009870" cy="1367896"/>
          </a:xfrm>
        </p:spPr>
        <p:txBody>
          <a:bodyPr anchor="ctr">
            <a:normAutofit/>
          </a:bodyPr>
          <a:lstStyle/>
          <a:p>
            <a:pPr marL="0" marR="0" algn="ctr">
              <a:spcBef>
                <a:spcPts val="0"/>
              </a:spcBef>
              <a:spcAft>
                <a:spcPts val="800"/>
              </a:spcAft>
            </a:pPr>
            <a:r>
              <a:rPr lang="en-US" sz="2400" dirty="0">
                <a:effectLst/>
                <a:latin typeface="Tw Cen MT" panose="020B0602020104020603" pitchFamily="34" charset="0"/>
                <a:ea typeface="Calibri" panose="020F0502020204030204" pitchFamily="34" charset="0"/>
              </a:rPr>
              <a:t>What is the “Internet of Things” (aka “IoT”)?</a:t>
            </a:r>
          </a:p>
        </p:txBody>
      </p:sp>
      <p:sp>
        <p:nvSpPr>
          <p:cNvPr id="3" name="Subtitle 2">
            <a:extLst>
              <a:ext uri="{FF2B5EF4-FFF2-40B4-BE49-F238E27FC236}">
                <a16:creationId xmlns:a16="http://schemas.microsoft.com/office/drawing/2014/main" id="{1841851F-203A-4F8E-AA75-478526ABA894}"/>
              </a:ext>
            </a:extLst>
          </p:cNvPr>
          <p:cNvSpPr>
            <a:spLocks noGrp="1"/>
          </p:cNvSpPr>
          <p:nvPr>
            <p:ph type="subTitle" idx="1"/>
          </p:nvPr>
        </p:nvSpPr>
        <p:spPr>
          <a:xfrm>
            <a:off x="2636838" y="3255431"/>
            <a:ext cx="6857999" cy="638707"/>
          </a:xfrm>
        </p:spPr>
        <p:txBody>
          <a:bodyPr>
            <a:normAutofit/>
          </a:bodyPr>
          <a:lstStyle/>
          <a:p>
            <a:pPr algn="ctr"/>
            <a:r>
              <a:rPr lang="en-US" sz="2800" cap="none" dirty="0">
                <a:solidFill>
                  <a:schemeClr val="accent2">
                    <a:lumMod val="60000"/>
                    <a:lumOff val="40000"/>
                  </a:schemeClr>
                </a:solidFill>
                <a:effectLst/>
                <a:latin typeface="Tw Cen MT" panose="020B0602020104020603" pitchFamily="34" charset="0"/>
                <a:ea typeface="Calibri" panose="020F0502020204030204" pitchFamily="34" charset="0"/>
              </a:rPr>
              <a:t>All Things “Smart”</a:t>
            </a:r>
            <a:endParaRPr lang="en-US" sz="2800" cap="none" dirty="0">
              <a:solidFill>
                <a:schemeClr val="accent2">
                  <a:lumMod val="60000"/>
                  <a:lumOff val="40000"/>
                </a:schemeClr>
              </a:solidFill>
              <a:effectLst/>
              <a:latin typeface="Times New Roman" panose="02020603050405020304" pitchFamily="18" charset="0"/>
              <a:ea typeface="Calibri" panose="020F0502020204030204" pitchFamily="34" charset="0"/>
            </a:endParaRPr>
          </a:p>
          <a:p>
            <a:pPr algn="ctr"/>
            <a:endParaRPr lang="en-US" dirty="0"/>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9"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2185875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01913" y="2752725"/>
            <a:ext cx="6983412" cy="1367896"/>
          </a:xfrm>
        </p:spPr>
        <p:txBody>
          <a:bodyPr anchor="ctr">
            <a:normAutofit/>
          </a:bodyPr>
          <a:lstStyle/>
          <a:p>
            <a:pPr marL="0" marR="0" algn="ctr">
              <a:spcBef>
                <a:spcPts val="0"/>
              </a:spcBef>
              <a:spcAft>
                <a:spcPts val="800"/>
              </a:spcAft>
            </a:pPr>
            <a:r>
              <a:rPr lang="en-US" sz="3600" spc="300" dirty="0">
                <a:effectLst/>
                <a:latin typeface="Tw Cen MT" panose="020B0602020104020603" pitchFamily="34" charset="0"/>
                <a:ea typeface="Calibri" panose="020F0502020204030204" pitchFamily="34" charset="0"/>
              </a:rPr>
              <a:t>Final advice</a:t>
            </a:r>
            <a:endParaRPr lang="en-US" sz="3600" spc="300" dirty="0">
              <a:effectLst/>
              <a:latin typeface="Times New Roman" panose="02020603050405020304" pitchFamily="18" charset="0"/>
              <a:ea typeface="Calibri" panose="020F0502020204030204" pitchFamily="34" charset="0"/>
            </a:endParaRPr>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9"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112843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aphicFrame>
        <p:nvGraphicFramePr>
          <p:cNvPr id="6" name="Content Placeholder 5" descr="Smart Art">
            <a:extLst>
              <a:ext uri="{FF2B5EF4-FFF2-40B4-BE49-F238E27FC236}">
                <a16:creationId xmlns:a16="http://schemas.microsoft.com/office/drawing/2014/main" id="{E693AFA8-6DE5-4AFA-9068-5150F8136EF0}"/>
              </a:ext>
            </a:extLst>
          </p:cNvPr>
          <p:cNvGraphicFramePr>
            <a:graphicFrameLocks noGrp="1"/>
          </p:cNvGraphicFramePr>
          <p:nvPr>
            <p:ph idx="1"/>
            <p:extLst>
              <p:ext uri="{D42A27DB-BD31-4B8C-83A1-F6EECF244321}">
                <p14:modId xmlns:p14="http://schemas.microsoft.com/office/powerpoint/2010/main" val="1906107977"/>
              </p:ext>
            </p:extLst>
          </p:nvPr>
        </p:nvGraphicFramePr>
        <p:xfrm>
          <a:off x="1417738" y="958174"/>
          <a:ext cx="9631261" cy="45366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9AEDC50D-F6F7-49A0-B228-B9975D0EBF12}"/>
              </a:ext>
            </a:extLst>
          </p:cNvPr>
          <p:cNvSpPr txBox="1"/>
          <p:nvPr/>
        </p:nvSpPr>
        <p:spPr>
          <a:xfrm>
            <a:off x="1750979" y="783715"/>
            <a:ext cx="5097294" cy="461665"/>
          </a:xfrm>
          <a:prstGeom prst="rect">
            <a:avLst/>
          </a:prstGeom>
          <a:noFill/>
        </p:spPr>
        <p:txBody>
          <a:bodyPr wrap="square" rtlCol="0">
            <a:spAutoFit/>
          </a:bodyPr>
          <a:lstStyle/>
          <a:p>
            <a:r>
              <a:rPr lang="en-US" sz="2400" dirty="0"/>
              <a:t>BEST APPROACH:</a:t>
            </a:r>
          </a:p>
        </p:txBody>
      </p:sp>
      <p:pic>
        <p:nvPicPr>
          <p:cNvPr id="7"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4084789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rcuit">
            <a:extLst>
              <a:ext uri="{FF2B5EF4-FFF2-40B4-BE49-F238E27FC236}">
                <a16:creationId xmlns:a16="http://schemas.microsoft.com/office/drawing/2014/main" id="{103D88BF-51AE-46F2-8081-A3C506432709}"/>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141411" y="783406"/>
            <a:ext cx="9912354" cy="3299778"/>
          </a:xfrm>
        </p:spPr>
      </p:pic>
      <p:sp>
        <p:nvSpPr>
          <p:cNvPr id="2" name="Title 1">
            <a:extLst>
              <a:ext uri="{FF2B5EF4-FFF2-40B4-BE49-F238E27FC236}">
                <a16:creationId xmlns:a16="http://schemas.microsoft.com/office/drawing/2014/main" id="{7ADC9467-D86A-4D44-9E01-5796E5BDA396}"/>
              </a:ext>
            </a:extLst>
          </p:cNvPr>
          <p:cNvSpPr>
            <a:spLocks noGrp="1"/>
          </p:cNvSpPr>
          <p:nvPr>
            <p:ph type="title"/>
          </p:nvPr>
        </p:nvSpPr>
        <p:spPr>
          <a:xfrm>
            <a:off x="1594416" y="922789"/>
            <a:ext cx="3808093" cy="2659310"/>
          </a:xfrm>
        </p:spPr>
        <p:txBody>
          <a:bodyPr anchor="ctr">
            <a:normAutofit/>
          </a:bodyPr>
          <a:lstStyle/>
          <a:p>
            <a:pPr algn="ctr"/>
            <a:r>
              <a:rPr lang="en-US" sz="13800" spc="-150" dirty="0"/>
              <a:t>Q&amp;A</a:t>
            </a:r>
          </a:p>
        </p:txBody>
      </p:sp>
      <p:sp>
        <p:nvSpPr>
          <p:cNvPr id="4" name="Text Placeholder 3">
            <a:extLst>
              <a:ext uri="{FF2B5EF4-FFF2-40B4-BE49-F238E27FC236}">
                <a16:creationId xmlns:a16="http://schemas.microsoft.com/office/drawing/2014/main" id="{41A79215-653F-4996-95E5-0FD4B247B21F}"/>
              </a:ext>
            </a:extLst>
          </p:cNvPr>
          <p:cNvSpPr>
            <a:spLocks noGrp="1"/>
          </p:cNvSpPr>
          <p:nvPr>
            <p:ph type="body" sz="half" idx="2"/>
          </p:nvPr>
        </p:nvSpPr>
        <p:spPr>
          <a:xfrm>
            <a:off x="4647501" y="4160939"/>
            <a:ext cx="6406264" cy="2139193"/>
          </a:xfrm>
        </p:spPr>
        <p:txBody>
          <a:bodyPr>
            <a:normAutofit fontScale="77500" lnSpcReduction="20000"/>
          </a:bodyPr>
          <a:lstStyle/>
          <a:p>
            <a:pPr algn="r"/>
            <a:r>
              <a:rPr lang="en-US" sz="2400" i="1" spc="300" dirty="0">
                <a:solidFill>
                  <a:schemeClr val="accent2">
                    <a:lumMod val="60000"/>
                    <a:lumOff val="40000"/>
                  </a:schemeClr>
                </a:solidFill>
              </a:rPr>
              <a:t>Presented by:</a:t>
            </a:r>
          </a:p>
          <a:p>
            <a:pPr algn="r">
              <a:spcBef>
                <a:spcPts val="0"/>
              </a:spcBef>
            </a:pPr>
            <a:endParaRPr lang="en-US" sz="2400" i="1" dirty="0">
              <a:solidFill>
                <a:srgbClr val="22FFFF"/>
              </a:solidFill>
            </a:endParaRPr>
          </a:p>
          <a:p>
            <a:pPr algn="r">
              <a:lnSpc>
                <a:spcPct val="100000"/>
              </a:lnSpc>
              <a:spcBef>
                <a:spcPts val="0"/>
              </a:spcBef>
            </a:pPr>
            <a:r>
              <a:rPr lang="en-US" sz="2400" cap="all" spc="300" dirty="0"/>
              <a:t>Justin Magsarili </a:t>
            </a:r>
          </a:p>
          <a:p>
            <a:pPr algn="r">
              <a:lnSpc>
                <a:spcPct val="100000"/>
              </a:lnSpc>
              <a:spcBef>
                <a:spcPts val="0"/>
              </a:spcBef>
            </a:pPr>
            <a:r>
              <a:rPr lang="en-US" sz="1900" spc="300" dirty="0">
                <a:solidFill>
                  <a:schemeClr val="tx1">
                    <a:lumMod val="65000"/>
                  </a:schemeClr>
                </a:solidFill>
              </a:rPr>
              <a:t>jmagsarili@meeb.com</a:t>
            </a:r>
          </a:p>
          <a:p>
            <a:pPr algn="r">
              <a:lnSpc>
                <a:spcPct val="100000"/>
              </a:lnSpc>
              <a:spcBef>
                <a:spcPts val="0"/>
              </a:spcBef>
            </a:pPr>
            <a:endParaRPr lang="en-US" sz="1900" spc="300" dirty="0"/>
          </a:p>
          <a:p>
            <a:pPr algn="r">
              <a:lnSpc>
                <a:spcPct val="100000"/>
              </a:lnSpc>
              <a:spcBef>
                <a:spcPts val="0"/>
              </a:spcBef>
            </a:pPr>
            <a:r>
              <a:rPr lang="en-US" sz="2400" cap="all" spc="300" dirty="0"/>
              <a:t>Gary Daddario</a:t>
            </a:r>
            <a:r>
              <a:rPr lang="en-US" sz="2400" spc="300" dirty="0"/>
              <a:t> </a:t>
            </a:r>
          </a:p>
          <a:p>
            <a:pPr algn="r">
              <a:lnSpc>
                <a:spcPct val="100000"/>
              </a:lnSpc>
              <a:spcBef>
                <a:spcPts val="0"/>
              </a:spcBef>
            </a:pPr>
            <a:r>
              <a:rPr lang="en-US" sz="1900" spc="300" dirty="0">
                <a:solidFill>
                  <a:schemeClr val="tx1">
                    <a:lumMod val="65000"/>
                  </a:schemeClr>
                </a:solidFill>
              </a:rPr>
              <a:t>gdaddario@meeb.com</a:t>
            </a:r>
          </a:p>
          <a:p>
            <a:pPr algn="r"/>
            <a:r>
              <a:rPr lang="en-US" sz="2600" spc="300" dirty="0"/>
              <a:t>MARCUS, ERRICO, EMMER &amp; BROOKS, P.C.</a:t>
            </a:r>
          </a:p>
          <a:p>
            <a:pPr algn="ctr"/>
            <a:endParaRPr lang="en-US" sz="2400" dirty="0"/>
          </a:p>
        </p:txBody>
      </p:sp>
      <p:pic>
        <p:nvPicPr>
          <p:cNvPr id="8"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24676"/>
            <a:ext cx="1726757" cy="833324"/>
          </a:xfrm>
          <a:prstGeom prst="rect">
            <a:avLst/>
          </a:prstGeom>
        </p:spPr>
      </p:pic>
    </p:spTree>
    <p:extLst>
      <p:ext uri="{BB962C8B-B14F-4D97-AF65-F5344CB8AC3E}">
        <p14:creationId xmlns:p14="http://schemas.microsoft.com/office/powerpoint/2010/main" val="390654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BE62A68-92FB-4DA6-B1D6-FA043544A9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93" name="Picture 2">
            <a:extLst>
              <a:ext uri="{FF2B5EF4-FFF2-40B4-BE49-F238E27FC236}">
                <a16:creationId xmlns:a16="http://schemas.microsoft.com/office/drawing/2014/main" id="{10A6DFCC-5864-48A7-8196-CBCF038BB8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783" y="0"/>
            <a:ext cx="12188952" cy="6858000"/>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03CA880E-A155-41A2-B87D-21AC3CE3331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96" name="Rectangle 5">
              <a:extLst>
                <a:ext uri="{FF2B5EF4-FFF2-40B4-BE49-F238E27FC236}">
                  <a16:creationId xmlns:a16="http://schemas.microsoft.com/office/drawing/2014/main" id="{AD179668-A46F-4D4C-8C75-2F3B4B5787B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97" name="Freeform 6">
              <a:extLst>
                <a:ext uri="{FF2B5EF4-FFF2-40B4-BE49-F238E27FC236}">
                  <a16:creationId xmlns:a16="http://schemas.microsoft.com/office/drawing/2014/main" id="{0DB283C2-E19A-4A75-909F-450DB72DECD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8" name="Freeform 7">
              <a:extLst>
                <a:ext uri="{FF2B5EF4-FFF2-40B4-BE49-F238E27FC236}">
                  <a16:creationId xmlns:a16="http://schemas.microsoft.com/office/drawing/2014/main" id="{B674E08A-09B5-42AD-805C-43DAE1D0BE9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99" name="Freeform 8">
              <a:extLst>
                <a:ext uri="{FF2B5EF4-FFF2-40B4-BE49-F238E27FC236}">
                  <a16:creationId xmlns:a16="http://schemas.microsoft.com/office/drawing/2014/main" id="{248B903F-D11E-41B4-A6F7-5ACF56D76B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0" name="Freeform 9">
              <a:extLst>
                <a:ext uri="{FF2B5EF4-FFF2-40B4-BE49-F238E27FC236}">
                  <a16:creationId xmlns:a16="http://schemas.microsoft.com/office/drawing/2014/main" id="{68B65942-DED3-475B-B28D-839E15541C7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1" name="Freeform 10">
              <a:extLst>
                <a:ext uri="{FF2B5EF4-FFF2-40B4-BE49-F238E27FC236}">
                  <a16:creationId xmlns:a16="http://schemas.microsoft.com/office/drawing/2014/main" id="{54C02C20-8E50-4D5F-9E89-7266186B1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2" name="Freeform 11">
              <a:extLst>
                <a:ext uri="{FF2B5EF4-FFF2-40B4-BE49-F238E27FC236}">
                  <a16:creationId xmlns:a16="http://schemas.microsoft.com/office/drawing/2014/main" id="{057C79DE-C22B-4732-B921-1EEF64DAD2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3" name="Freeform 12">
              <a:extLst>
                <a:ext uri="{FF2B5EF4-FFF2-40B4-BE49-F238E27FC236}">
                  <a16:creationId xmlns:a16="http://schemas.microsoft.com/office/drawing/2014/main" id="{21E55FE5-F856-4E6D-A505-4A5AA92FC2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4" name="Freeform 13">
              <a:extLst>
                <a:ext uri="{FF2B5EF4-FFF2-40B4-BE49-F238E27FC236}">
                  <a16:creationId xmlns:a16="http://schemas.microsoft.com/office/drawing/2014/main" id="{564ACC84-D8A2-43FB-AB43-D7A892AC83B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5" name="Freeform 14">
              <a:extLst>
                <a:ext uri="{FF2B5EF4-FFF2-40B4-BE49-F238E27FC236}">
                  <a16:creationId xmlns:a16="http://schemas.microsoft.com/office/drawing/2014/main" id="{33DE6074-A243-4841-8A21-41739E524B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6" name="Freeform 15">
              <a:extLst>
                <a:ext uri="{FF2B5EF4-FFF2-40B4-BE49-F238E27FC236}">
                  <a16:creationId xmlns:a16="http://schemas.microsoft.com/office/drawing/2014/main" id="{6AD73007-A6A4-498E-8AF9-C3F7D61DCDB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7" name="Line 16">
              <a:extLst>
                <a:ext uri="{FF2B5EF4-FFF2-40B4-BE49-F238E27FC236}">
                  <a16:creationId xmlns:a16="http://schemas.microsoft.com/office/drawing/2014/main" id="{541BFD40-70B0-48BA-9216-9C67411F450B}"/>
                </a:ext>
                <a:ext uri="{C183D7F6-B498-43B3-948B-1728B52AA6E4}">
                  <adec:decorative xmlns:adec="http://schemas.microsoft.com/office/drawing/2017/decorative" xmlns=""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8" name="Freeform 17">
              <a:extLst>
                <a:ext uri="{FF2B5EF4-FFF2-40B4-BE49-F238E27FC236}">
                  <a16:creationId xmlns:a16="http://schemas.microsoft.com/office/drawing/2014/main" id="{7DFC59A5-0E43-4308-8BFB-F505CFB549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09" name="Freeform 18">
              <a:extLst>
                <a:ext uri="{FF2B5EF4-FFF2-40B4-BE49-F238E27FC236}">
                  <a16:creationId xmlns:a16="http://schemas.microsoft.com/office/drawing/2014/main" id="{0852232F-7FE7-4B61-AC34-F29289DAC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0" name="Freeform 19">
              <a:extLst>
                <a:ext uri="{FF2B5EF4-FFF2-40B4-BE49-F238E27FC236}">
                  <a16:creationId xmlns:a16="http://schemas.microsoft.com/office/drawing/2014/main" id="{F2467A7F-F122-4464-A682-8C4DB1DA1E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1" name="Freeform 20">
              <a:extLst>
                <a:ext uri="{FF2B5EF4-FFF2-40B4-BE49-F238E27FC236}">
                  <a16:creationId xmlns:a16="http://schemas.microsoft.com/office/drawing/2014/main" id="{2178D569-0695-49D6-8261-1BF6E2E48F2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2" name="Rectangle 21">
              <a:extLst>
                <a:ext uri="{FF2B5EF4-FFF2-40B4-BE49-F238E27FC236}">
                  <a16:creationId xmlns:a16="http://schemas.microsoft.com/office/drawing/2014/main" id="{E289FFF1-2E96-4F4A-94D2-D1FED6AE8AA2}"/>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sp>
          <p:nvSpPr>
            <p:cNvPr id="113" name="Freeform 22">
              <a:extLst>
                <a:ext uri="{FF2B5EF4-FFF2-40B4-BE49-F238E27FC236}">
                  <a16:creationId xmlns:a16="http://schemas.microsoft.com/office/drawing/2014/main" id="{F0509D92-D47A-49BC-899A-0C2AB53BC6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4" name="Freeform 23">
              <a:extLst>
                <a:ext uri="{FF2B5EF4-FFF2-40B4-BE49-F238E27FC236}">
                  <a16:creationId xmlns:a16="http://schemas.microsoft.com/office/drawing/2014/main" id="{606E419B-186B-4DA7-95FA-F921A2D3FC3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5" name="Freeform 24">
              <a:extLst>
                <a:ext uri="{FF2B5EF4-FFF2-40B4-BE49-F238E27FC236}">
                  <a16:creationId xmlns:a16="http://schemas.microsoft.com/office/drawing/2014/main" id="{35DBBAC4-A0DC-44A6-A64F-3FF22BC30B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6" name="Freeform 25">
              <a:extLst>
                <a:ext uri="{FF2B5EF4-FFF2-40B4-BE49-F238E27FC236}">
                  <a16:creationId xmlns:a16="http://schemas.microsoft.com/office/drawing/2014/main" id="{45359546-A3CF-4560-869D-4C642B0F754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7" name="Freeform 26">
              <a:extLst>
                <a:ext uri="{FF2B5EF4-FFF2-40B4-BE49-F238E27FC236}">
                  <a16:creationId xmlns:a16="http://schemas.microsoft.com/office/drawing/2014/main" id="{A9D2DDA1-3EE0-4B5E-8107-6000BCB2B4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8" name="Freeform 27">
              <a:extLst>
                <a:ext uri="{FF2B5EF4-FFF2-40B4-BE49-F238E27FC236}">
                  <a16:creationId xmlns:a16="http://schemas.microsoft.com/office/drawing/2014/main" id="{6DA22C48-18EA-47BE-B75A-9594E025BE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19" name="Freeform 28">
              <a:extLst>
                <a:ext uri="{FF2B5EF4-FFF2-40B4-BE49-F238E27FC236}">
                  <a16:creationId xmlns:a16="http://schemas.microsoft.com/office/drawing/2014/main" id="{411A5F9B-C5BD-4FE0-BEE1-5FA9B82FB3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0" name="Freeform 29">
              <a:extLst>
                <a:ext uri="{FF2B5EF4-FFF2-40B4-BE49-F238E27FC236}">
                  <a16:creationId xmlns:a16="http://schemas.microsoft.com/office/drawing/2014/main" id="{AFFCFD60-FB34-408B-A2EA-311A1093D0E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1" name="Freeform 30">
              <a:extLst>
                <a:ext uri="{FF2B5EF4-FFF2-40B4-BE49-F238E27FC236}">
                  <a16:creationId xmlns:a16="http://schemas.microsoft.com/office/drawing/2014/main" id="{72B9EBCA-3EF6-4296-80E0-CD849B27ED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2" name="Freeform 31">
              <a:extLst>
                <a:ext uri="{FF2B5EF4-FFF2-40B4-BE49-F238E27FC236}">
                  <a16:creationId xmlns:a16="http://schemas.microsoft.com/office/drawing/2014/main" id="{CC021197-0DB7-42B6-93BB-32252A93738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grpSp>
      <p:sp useBgFill="1">
        <p:nvSpPr>
          <p:cNvPr id="124" name="Round Diagonal Corner Rectangle 6">
            <a:extLst>
              <a:ext uri="{FF2B5EF4-FFF2-40B4-BE49-F238E27FC236}">
                <a16:creationId xmlns:a16="http://schemas.microsoft.com/office/drawing/2014/main" id="{7C30BDFE-E13B-4CD1-9371-FAEDFF80CD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A847D4E2-EA7B-40EF-8062-D1FAF838F6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F1549F3B-53A1-4D15-8E8E-4297D91B8D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8" name="Freeform 33">
              <a:extLst>
                <a:ext uri="{FF2B5EF4-FFF2-40B4-BE49-F238E27FC236}">
                  <a16:creationId xmlns:a16="http://schemas.microsoft.com/office/drawing/2014/main" id="{841347B2-F767-433C-946A-1B19B4C40EB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29" name="Freeform 34">
              <a:extLst>
                <a:ext uri="{FF2B5EF4-FFF2-40B4-BE49-F238E27FC236}">
                  <a16:creationId xmlns:a16="http://schemas.microsoft.com/office/drawing/2014/main" id="{B34A4847-B6CA-4001-8EB1-33B3854A44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0" name="Freeform 35">
              <a:extLst>
                <a:ext uri="{FF2B5EF4-FFF2-40B4-BE49-F238E27FC236}">
                  <a16:creationId xmlns:a16="http://schemas.microsoft.com/office/drawing/2014/main" id="{EF334B32-D0A0-45DE-99CB-37A3E56ECE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1" name="Freeform 36">
              <a:extLst>
                <a:ext uri="{FF2B5EF4-FFF2-40B4-BE49-F238E27FC236}">
                  <a16:creationId xmlns:a16="http://schemas.microsoft.com/office/drawing/2014/main" id="{5D1098DF-5812-4A6F-A4B7-AFEBEDA9837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2" name="Freeform 37">
              <a:extLst>
                <a:ext uri="{FF2B5EF4-FFF2-40B4-BE49-F238E27FC236}">
                  <a16:creationId xmlns:a16="http://schemas.microsoft.com/office/drawing/2014/main" id="{2A72CC5D-2EA1-4ABD-B694-045401D7F2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3" name="Freeform 38">
              <a:extLst>
                <a:ext uri="{FF2B5EF4-FFF2-40B4-BE49-F238E27FC236}">
                  <a16:creationId xmlns:a16="http://schemas.microsoft.com/office/drawing/2014/main" id="{47B8C57D-403F-4D5B-9724-24276E99B44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4" name="Freeform 39">
              <a:extLst>
                <a:ext uri="{FF2B5EF4-FFF2-40B4-BE49-F238E27FC236}">
                  <a16:creationId xmlns:a16="http://schemas.microsoft.com/office/drawing/2014/main" id="{4890E5D3-F793-4B6A-AA8F-1F6C03BD1B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5" name="Freeform 40">
              <a:extLst>
                <a:ext uri="{FF2B5EF4-FFF2-40B4-BE49-F238E27FC236}">
                  <a16:creationId xmlns:a16="http://schemas.microsoft.com/office/drawing/2014/main" id="{68A2FE4A-346D-4EA5-B377-EED4515161C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sp>
        <p:sp>
          <p:nvSpPr>
            <p:cNvPr id="136" name="Rectangle 41">
              <a:extLst>
                <a:ext uri="{FF2B5EF4-FFF2-40B4-BE49-F238E27FC236}">
                  <a16:creationId xmlns:a16="http://schemas.microsoft.com/office/drawing/2014/main" id="{2F12D5D5-9BB1-4D89-B5B4-8F8353825B7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sp>
      </p:grpSp>
      <p:sp>
        <p:nvSpPr>
          <p:cNvPr id="4" name="Content Placeholder 3">
            <a:extLst>
              <a:ext uri="{FF2B5EF4-FFF2-40B4-BE49-F238E27FC236}">
                <a16:creationId xmlns:a16="http://schemas.microsoft.com/office/drawing/2014/main" id="{FD6DB946-3513-4331-AD4A-8C6D66D5C360}"/>
              </a:ext>
            </a:extLst>
          </p:cNvPr>
          <p:cNvSpPr>
            <a:spLocks noGrp="1"/>
          </p:cNvSpPr>
          <p:nvPr>
            <p:ph idx="1"/>
          </p:nvPr>
        </p:nvSpPr>
        <p:spPr>
          <a:xfrm>
            <a:off x="4207572" y="1244056"/>
            <a:ext cx="6763639" cy="4002632"/>
          </a:xfrm>
        </p:spPr>
        <p:txBody>
          <a:bodyPr>
            <a:normAutofit/>
          </a:bodyPr>
          <a:lstStyle/>
          <a:p>
            <a:pPr marL="342900" marR="0" lvl="0" indent="-342900">
              <a:spcBef>
                <a:spcPts val="0"/>
              </a:spcBef>
              <a:spcAft>
                <a:spcPts val="0"/>
              </a:spcAft>
              <a:buFont typeface="Symbol" panose="05050102010706020507" pitchFamily="18" charset="2"/>
              <a:buChar char=""/>
            </a:pPr>
            <a:r>
              <a:rPr lang="en-US" sz="1800" dirty="0">
                <a:effectLst/>
                <a:latin typeface="Tw Cen MT" panose="020B0602020104020603" pitchFamily="34" charset="0"/>
                <a:ea typeface="Calibri" panose="020F0502020204030204" pitchFamily="34" charset="0"/>
              </a:rPr>
              <a:t>Internet connected devices allowing network/internet connections, interactions, and exchange of data.</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Tw Cen MT" panose="020B0602020104020603" pitchFamily="34" charset="0"/>
                <a:ea typeface="Calibri" panose="020F0502020204030204" pitchFamily="34" charset="0"/>
              </a:rPr>
              <a:t>Ever-growing: light bulbs, kitchen appliances, scales, door locks, garage door openers, doorbells, thermostats, security cameras, cars</a:t>
            </a:r>
            <a:endParaRPr lang="en-US" sz="18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00" dirty="0">
                <a:effectLst/>
                <a:latin typeface="Tw Cen MT" panose="020B0602020104020603" pitchFamily="34" charset="0"/>
                <a:ea typeface="Calibri" panose="020F0502020204030204" pitchFamily="34" charset="0"/>
              </a:rPr>
              <a:t>Massively popular</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Tw Cen MT" panose="020B0602020104020603" pitchFamily="34" charset="0"/>
                <a:ea typeface="Calibri" panose="020F0502020204030204" pitchFamily="34" charset="0"/>
              </a:rPr>
              <a:t>Over 10 billion devices by current estimates</a:t>
            </a:r>
            <a:endParaRPr lang="en-US" sz="18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Tw Cen MT" panose="020B0602020104020603" pitchFamily="34" charset="0"/>
                <a:ea typeface="Calibri" panose="020F0502020204030204" pitchFamily="34" charset="0"/>
              </a:rPr>
              <a:t>Estimated to pass 25.4 billion devices within 10 years.</a:t>
            </a:r>
            <a:endParaRPr lang="en-US" sz="18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endParaRPr>
          </a:p>
          <a:p>
            <a:pPr marL="0" marR="0" indent="0">
              <a:spcBef>
                <a:spcPts val="0"/>
              </a:spcBef>
              <a:spcAft>
                <a:spcPts val="800"/>
              </a:spcAft>
              <a:buNone/>
            </a:pPr>
            <a:r>
              <a:rPr lang="en-US" sz="1800" dirty="0">
                <a:effectLst/>
                <a:latin typeface="Tw Cen MT" panose="020B0602020104020603" pitchFamily="34" charset="0"/>
                <a:ea typeface="Calibri" panose="020F0502020204030204" pitchFamily="34" charset="0"/>
              </a:rPr>
              <a:t>Likely attractive to associations for convenience and simply to keep up with the times.</a:t>
            </a:r>
            <a:endParaRPr lang="en-US" sz="1800" dirty="0">
              <a:effectLst/>
              <a:latin typeface="Times New Roman" panose="02020603050405020304" pitchFamily="18" charset="0"/>
              <a:ea typeface="Calibri" panose="020F0502020204030204" pitchFamily="34" charset="0"/>
            </a:endParaRPr>
          </a:p>
          <a:p>
            <a:endParaRPr lang="en-US" dirty="0"/>
          </a:p>
        </p:txBody>
      </p:sp>
      <p:pic>
        <p:nvPicPr>
          <p:cNvPr id="46"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95663947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8024431" y="97277"/>
            <a:ext cx="3386114" cy="833883"/>
          </a:xfrm>
        </p:spPr>
        <p:txBody>
          <a:bodyPr>
            <a:normAutofit/>
          </a:bodyPr>
          <a:lstStyle/>
          <a:p>
            <a:pPr marL="0" marR="0">
              <a:spcBef>
                <a:spcPts val="0"/>
              </a:spcBef>
              <a:spcAft>
                <a:spcPts val="800"/>
              </a:spcAft>
            </a:pPr>
            <a:r>
              <a:rPr lang="en-US" sz="2400" dirty="0">
                <a:effectLst/>
                <a:latin typeface="Tw Cen MT" panose="020B0602020104020603" pitchFamily="34" charset="0"/>
                <a:ea typeface="Calibri" panose="020F0502020204030204" pitchFamily="34" charset="0"/>
              </a:rPr>
              <a:t>Association Devices</a:t>
            </a:r>
            <a:endParaRPr lang="en-US" sz="2400" dirty="0">
              <a:effectLst/>
              <a:latin typeface="Times New Roman" panose="02020603050405020304" pitchFamily="18" charset="0"/>
              <a:ea typeface="Calibri" panose="020F0502020204030204" pitchFamily="34" charset="0"/>
            </a:endParaRPr>
          </a:p>
        </p:txBody>
      </p:sp>
      <p:pic>
        <p:nvPicPr>
          <p:cNvPr id="10" name="Content Placeholder 6" descr="circuit board">
            <a:extLst>
              <a:ext uri="{FF2B5EF4-FFF2-40B4-BE49-F238E27FC236}">
                <a16:creationId xmlns:a16="http://schemas.microsoft.com/office/drawing/2014/main" id="{38616497-6A2B-4863-A3DD-A2D0AF074897}"/>
              </a:ext>
            </a:extLst>
          </p:cNvPr>
          <p:cNvPicPr>
            <a:picLocks noChangeAspect="1"/>
          </p:cNvPicPr>
          <p:nvPr/>
        </p:nvPicPr>
        <p:blipFill rotWithShape="1">
          <a:blip r:embed="rId5"/>
          <a:srcRect l="7131" r="14065"/>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aphicFrame>
        <p:nvGraphicFramePr>
          <p:cNvPr id="200" name="Content Placeholder 2" descr="Smart Art">
            <a:extLst>
              <a:ext uri="{FF2B5EF4-FFF2-40B4-BE49-F238E27FC236}">
                <a16:creationId xmlns:a16="http://schemas.microsoft.com/office/drawing/2014/main" id="{C7094B13-F699-4785-845B-4DB18710A2F8}"/>
              </a:ext>
            </a:extLst>
          </p:cNvPr>
          <p:cNvGraphicFramePr>
            <a:graphicFrameLocks noGrp="1"/>
          </p:cNvGraphicFramePr>
          <p:nvPr>
            <p:ph idx="1"/>
            <p:extLst>
              <p:ext uri="{D42A27DB-BD31-4B8C-83A1-F6EECF244321}">
                <p14:modId xmlns:p14="http://schemas.microsoft.com/office/powerpoint/2010/main" val="1894496435"/>
              </p:ext>
            </p:extLst>
          </p:nvPr>
        </p:nvGraphicFramePr>
        <p:xfrm>
          <a:off x="8057768" y="948771"/>
          <a:ext cx="3084892" cy="44741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Rectangle: Rounded Corners 62">
            <a:extLst>
              <a:ext uri="{FF2B5EF4-FFF2-40B4-BE49-F238E27FC236}">
                <a16:creationId xmlns:a16="http://schemas.microsoft.com/office/drawing/2014/main" id="{1449D1F2-5B10-4A4C-B7FB-2A57EB53A189}"/>
              </a:ext>
            </a:extLst>
          </p:cNvPr>
          <p:cNvSpPr/>
          <p:nvPr/>
        </p:nvSpPr>
        <p:spPr>
          <a:xfrm>
            <a:off x="8053006" y="5678736"/>
            <a:ext cx="3084892" cy="941140"/>
          </a:xfrm>
          <a:prstGeom prst="roundRect">
            <a:avLst>
              <a:gd name="adj" fmla="val 10000"/>
            </a:avLst>
          </a:prstGeom>
          <a:solidFill>
            <a:srgbClr val="BDDFA1"/>
          </a:solidFill>
        </p:spPr>
        <p:style>
          <a:lnRef idx="0">
            <a:schemeClr val="lt1">
              <a:alpha val="0"/>
              <a:hueOff val="0"/>
              <a:satOff val="0"/>
              <a:lumOff val="0"/>
              <a:alphaOff val="0"/>
            </a:schemeClr>
          </a:lnRef>
          <a:fillRef idx="1">
            <a:schemeClr val="accent5">
              <a:hueOff val="4261045"/>
              <a:satOff val="-28207"/>
              <a:lumOff val="-4902"/>
              <a:alphaOff val="0"/>
            </a:schemeClr>
          </a:fillRef>
          <a:effectRef idx="0">
            <a:schemeClr val="accent5">
              <a:hueOff val="4261045"/>
              <a:satOff val="-28207"/>
              <a:lumOff val="-4902"/>
              <a:alphaOff val="0"/>
            </a:schemeClr>
          </a:effectRef>
          <a:fontRef idx="minor"/>
        </p:style>
        <p:txBody>
          <a:bodyPr/>
          <a:lstStyle/>
          <a:p>
            <a:endParaRPr lang="en-US"/>
          </a:p>
        </p:txBody>
      </p:sp>
      <p:pic>
        <p:nvPicPr>
          <p:cNvPr id="3" name="Picture 2">
            <a:extLst>
              <a:ext uri="{FF2B5EF4-FFF2-40B4-BE49-F238E27FC236}">
                <a16:creationId xmlns:a16="http://schemas.microsoft.com/office/drawing/2014/main" id="{30BD7552-8306-44AD-AC62-B0041E5E2C56}"/>
              </a:ext>
            </a:extLst>
          </p:cNvPr>
          <p:cNvPicPr>
            <a:picLocks noChangeAspect="1"/>
          </p:cNvPicPr>
          <p:nvPr/>
        </p:nvPicPr>
        <p:blipFill>
          <a:blip r:embed="rId11">
            <a:extLst>
              <a:ext uri="{837473B0-CC2E-450A-ABE3-18F120FF3D39}">
                <a1611:picAttrSrcUrl xmlns:a1611="http://schemas.microsoft.com/office/drawing/2016/11/main" xmlns="" r:id="rId12"/>
              </a:ext>
            </a:extLst>
          </a:blip>
          <a:srcRect/>
          <a:stretch/>
        </p:blipFill>
        <p:spPr>
          <a:xfrm>
            <a:off x="8291131" y="5907815"/>
            <a:ext cx="518205" cy="518205"/>
          </a:xfrm>
          <a:prstGeom prst="rect">
            <a:avLst/>
          </a:prstGeom>
        </p:spPr>
      </p:pic>
      <p:grpSp>
        <p:nvGrpSpPr>
          <p:cNvPr id="66" name="Group 65">
            <a:extLst>
              <a:ext uri="{FF2B5EF4-FFF2-40B4-BE49-F238E27FC236}">
                <a16:creationId xmlns:a16="http://schemas.microsoft.com/office/drawing/2014/main" id="{ECD8B95E-53CB-4F04-A87A-7FF6842C552F}"/>
              </a:ext>
            </a:extLst>
          </p:cNvPr>
          <p:cNvGrpSpPr/>
          <p:nvPr/>
        </p:nvGrpSpPr>
        <p:grpSpPr>
          <a:xfrm>
            <a:off x="9140023" y="5651891"/>
            <a:ext cx="1997875" cy="985596"/>
            <a:chOff x="1087016" y="3486676"/>
            <a:chExt cx="1997875" cy="985596"/>
          </a:xfrm>
        </p:grpSpPr>
        <p:sp>
          <p:nvSpPr>
            <p:cNvPr id="67" name="Rectangle 66">
              <a:extLst>
                <a:ext uri="{FF2B5EF4-FFF2-40B4-BE49-F238E27FC236}">
                  <a16:creationId xmlns:a16="http://schemas.microsoft.com/office/drawing/2014/main" id="{1D6B8C69-A377-4A7E-9FF7-9988A5F22CD0}"/>
                </a:ext>
              </a:extLst>
            </p:cNvPr>
            <p:cNvSpPr/>
            <p:nvPr/>
          </p:nvSpPr>
          <p:spPr>
            <a:xfrm>
              <a:off x="1087016" y="3531132"/>
              <a:ext cx="1997875" cy="9411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68" name="TextBox 67">
              <a:extLst>
                <a:ext uri="{FF2B5EF4-FFF2-40B4-BE49-F238E27FC236}">
                  <a16:creationId xmlns:a16="http://schemas.microsoft.com/office/drawing/2014/main" id="{D66FCED0-03B2-499F-B6C7-E987626750D2}"/>
                </a:ext>
              </a:extLst>
            </p:cNvPr>
            <p:cNvSpPr txBox="1"/>
            <p:nvPr/>
          </p:nvSpPr>
          <p:spPr>
            <a:xfrm>
              <a:off x="1087016" y="3486676"/>
              <a:ext cx="1997875" cy="941140"/>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99604" tIns="99604" rIns="99604" bIns="99604" numCol="1" spcCol="1270" anchor="ctr" anchorCtr="0">
              <a:noAutofit/>
            </a:bodyPr>
            <a:lstStyle/>
            <a:p>
              <a:pPr marL="0" lvl="0" indent="0" algn="l" defTabSz="711200">
                <a:lnSpc>
                  <a:spcPct val="100000"/>
                </a:lnSpc>
                <a:spcBef>
                  <a:spcPct val="0"/>
                </a:spcBef>
                <a:spcAft>
                  <a:spcPct val="35000"/>
                </a:spcAft>
                <a:buNone/>
              </a:pPr>
              <a:r>
                <a:rPr lang="en-US" sz="1600" dirty="0"/>
                <a:t>INTERNET ENABLED MOISTURE SENSORS</a:t>
              </a:r>
              <a:endParaRPr lang="en-US" sz="1600" kern="1200" dirty="0"/>
            </a:p>
          </p:txBody>
        </p:sp>
      </p:grpSp>
      <p:pic>
        <p:nvPicPr>
          <p:cNvPr id="69"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94" y="6035676"/>
            <a:ext cx="1726757" cy="833324"/>
          </a:xfrm>
          <a:prstGeom prst="rect">
            <a:avLst/>
          </a:prstGeom>
        </p:spPr>
      </p:pic>
    </p:spTree>
    <p:extLst>
      <p:ext uri="{BB962C8B-B14F-4D97-AF65-F5344CB8AC3E}">
        <p14:creationId xmlns:p14="http://schemas.microsoft.com/office/powerpoint/2010/main" val="302665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97427" y="2726530"/>
            <a:ext cx="6858000" cy="1367896"/>
          </a:xfrm>
        </p:spPr>
        <p:txBody>
          <a:bodyPr anchor="ctr">
            <a:normAutofit/>
          </a:bodyPr>
          <a:lstStyle/>
          <a:p>
            <a:pPr algn="ctr"/>
            <a:r>
              <a:rPr lang="en-US" sz="3600" spc="300" dirty="0"/>
              <a:t>DEVICE ADVANTAGES</a:t>
            </a:r>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9"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1697586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084891" cy="1040419"/>
          </a:xfrm>
        </p:spPr>
        <p:txBody>
          <a:bodyPr>
            <a:normAutofit/>
          </a:bodyPr>
          <a:lstStyle/>
          <a:p>
            <a:r>
              <a:rPr lang="en-US" sz="3200" dirty="0">
                <a:solidFill>
                  <a:schemeClr val="accent2">
                    <a:lumMod val="60000"/>
                    <a:lumOff val="40000"/>
                  </a:schemeClr>
                </a:solidFill>
              </a:rPr>
              <a:t>SMART LOCKS</a:t>
            </a:r>
          </a:p>
        </p:txBody>
      </p:sp>
      <p:pic>
        <p:nvPicPr>
          <p:cNvPr id="10" name="Content Placeholder 6">
            <a:extLst>
              <a:ext uri="{FF2B5EF4-FFF2-40B4-BE49-F238E27FC236}">
                <a16:creationId xmlns:a16="http://schemas.microsoft.com/office/drawing/2014/main" id="{38616497-6A2B-4863-A3DD-A2D0AF074897}"/>
              </a:ext>
            </a:extLst>
          </p:cNvPr>
          <p:cNvPicPr>
            <a:picLocks noChangeAspect="1"/>
          </p:cNvPicPr>
          <p:nvPr/>
        </p:nvPicPr>
        <p:blipFill>
          <a:blip r:embed="rId5">
            <a:extLst>
              <a:ext uri="{837473B0-CC2E-450A-ABE3-18F120FF3D39}">
                <a1611:picAttrSrcUrl xmlns:a1611="http://schemas.microsoft.com/office/drawing/2016/11/main" xmlns="" r:id="rId6"/>
              </a:ext>
            </a:extLst>
          </a:blip>
          <a:srcRect l="14048" r="14048"/>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4" name="Content Placeholder 3">
            <a:extLst>
              <a:ext uri="{FF2B5EF4-FFF2-40B4-BE49-F238E27FC236}">
                <a16:creationId xmlns:a16="http://schemas.microsoft.com/office/drawing/2014/main" id="{DD355D30-21D4-46CA-973F-9CF7E5AD7865}"/>
              </a:ext>
            </a:extLst>
          </p:cNvPr>
          <p:cNvSpPr>
            <a:spLocks noGrp="1"/>
          </p:cNvSpPr>
          <p:nvPr>
            <p:ph idx="1"/>
          </p:nvPr>
        </p:nvSpPr>
        <p:spPr>
          <a:xfrm>
            <a:off x="7962518" y="1658938"/>
            <a:ext cx="3948493" cy="4132263"/>
          </a:xfrm>
        </p:spPr>
        <p:txBody>
          <a:bodyPr>
            <a:normAutofit/>
          </a:bodyPr>
          <a:lstStyle/>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Can provide residents access to common doors via cell phone apps</a:t>
            </a:r>
            <a:endParaRPr lang="en-US" sz="1800" dirty="0">
              <a:effectLst/>
              <a:latin typeface="Times New Roman" panose="02020603050405020304" pitchFamily="18"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latin typeface="Tw Cen MT" panose="020B0602020104020603" pitchFamily="34" charset="0"/>
                <a:ea typeface="Calibri" panose="020F0502020204030204" pitchFamily="34" charset="0"/>
              </a:rPr>
              <a:t>Save hassle of obtaining and controlling keys for everyone</a:t>
            </a:r>
            <a:endParaRPr lang="en-US" sz="1800" dirty="0">
              <a:effectLst/>
              <a:latin typeface="Times New Roman" panose="02020603050405020304" pitchFamily="18" charset="0"/>
              <a:ea typeface="Calibri" panose="020F0502020204030204" pitchFamily="34" charset="0"/>
            </a:endParaRPr>
          </a:p>
          <a:p>
            <a:pPr marL="742950" marR="0" lvl="1" indent="-285750">
              <a:spcBef>
                <a:spcPts val="0"/>
              </a:spcBef>
              <a:spcAft>
                <a:spcPts val="800"/>
              </a:spcAft>
              <a:buFont typeface="Courier New" panose="02070309020205020404" pitchFamily="49" charset="0"/>
              <a:buChar char="o"/>
            </a:pPr>
            <a:r>
              <a:rPr lang="en-US" dirty="0">
                <a:effectLst/>
                <a:latin typeface="Tw Cen MT" panose="020B0602020104020603" pitchFamily="34" charset="0"/>
                <a:ea typeface="Calibri" panose="020F0502020204030204" pitchFamily="34" charset="0"/>
              </a:rPr>
              <a:t>Residents can remotely provide access for guests without distributing keys</a:t>
            </a:r>
            <a:endParaRPr lang="en-US" sz="1800" dirty="0">
              <a:effectLst/>
              <a:latin typeface="Times New Roman" panose="02020603050405020304" pitchFamily="18" charset="0"/>
              <a:ea typeface="Calibri" panose="020F0502020204030204" pitchFamily="34" charset="0"/>
            </a:endParaRPr>
          </a:p>
          <a:p>
            <a:endParaRPr lang="en-US" dirty="0"/>
          </a:p>
        </p:txBody>
      </p:sp>
      <p:pic>
        <p:nvPicPr>
          <p:cNvPr id="64"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174633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463287" cy="1040419"/>
          </a:xfrm>
        </p:spPr>
        <p:txBody>
          <a:bodyPr>
            <a:normAutofit fontScale="90000"/>
          </a:bodyPr>
          <a:lstStyle/>
          <a:p>
            <a:r>
              <a:rPr lang="en-US" sz="3200" dirty="0" err="1">
                <a:solidFill>
                  <a:schemeClr val="accent2">
                    <a:lumMod val="60000"/>
                    <a:lumOff val="40000"/>
                  </a:schemeClr>
                </a:solidFill>
              </a:rPr>
              <a:t>WIRELeSS</a:t>
            </a:r>
            <a:r>
              <a:rPr lang="en-US" sz="3200" dirty="0">
                <a:solidFill>
                  <a:schemeClr val="accent2">
                    <a:lumMod val="60000"/>
                    <a:lumOff val="40000"/>
                  </a:schemeClr>
                </a:solidFill>
              </a:rPr>
              <a:t> CAMERAS  VIDEO DOORBELLS</a:t>
            </a:r>
          </a:p>
        </p:txBody>
      </p:sp>
      <p:pic>
        <p:nvPicPr>
          <p:cNvPr id="10" name="Content Placeholder 6">
            <a:extLst>
              <a:ext uri="{FF2B5EF4-FFF2-40B4-BE49-F238E27FC236}">
                <a16:creationId xmlns:a16="http://schemas.microsoft.com/office/drawing/2014/main" id="{38616497-6A2B-4863-A3DD-A2D0AF074897}"/>
              </a:ext>
            </a:extLst>
          </p:cNvPr>
          <p:cNvPicPr>
            <a:picLocks noChangeAspect="1"/>
          </p:cNvPicPr>
          <p:nvPr/>
        </p:nvPicPr>
        <p:blipFill>
          <a:blip r:embed="rId5">
            <a:extLst>
              <a:ext uri="{837473B0-CC2E-450A-ABE3-18F120FF3D39}">
                <a1611:picAttrSrcUrl xmlns:a1611="http://schemas.microsoft.com/office/drawing/2016/11/main" xmlns="" r:id="rId6"/>
              </a:ext>
            </a:extLst>
          </a:blip>
          <a:srcRect l="11425" r="11425"/>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Content Placeholder 3">
            <a:extLst>
              <a:ext uri="{FF2B5EF4-FFF2-40B4-BE49-F238E27FC236}">
                <a16:creationId xmlns:a16="http://schemas.microsoft.com/office/drawing/2014/main" id="{DD355D30-21D4-46CA-973F-9CF7E5AD7865}"/>
              </a:ext>
            </a:extLst>
          </p:cNvPr>
          <p:cNvSpPr>
            <a:spLocks noGrp="1"/>
          </p:cNvSpPr>
          <p:nvPr>
            <p:ph idx="1"/>
          </p:nvPr>
        </p:nvSpPr>
        <p:spPr>
          <a:xfrm>
            <a:off x="7962518" y="1658938"/>
            <a:ext cx="3948493" cy="4132263"/>
          </a:xfrm>
        </p:spPr>
        <p:txBody>
          <a:bodyPr>
            <a:normAutofit/>
          </a:bodyPr>
          <a:lstStyle/>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Cloud storage, no need for tapes or hard drives</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Board or management can access live feed or recordings instantly and from anywhere.</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Deter misconduct</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Easier setup than wired systems</a:t>
            </a:r>
            <a:endParaRPr lang="en-US" sz="2000" dirty="0">
              <a:effectLst/>
              <a:latin typeface="Times New Roman" panose="02020603050405020304" pitchFamily="18" charset="0"/>
              <a:ea typeface="Calibri" panose="020F0502020204030204" pitchFamily="34" charset="0"/>
            </a:endParaRPr>
          </a:p>
          <a:p>
            <a:pPr marL="0" indent="0">
              <a:buNone/>
            </a:pPr>
            <a:endParaRPr lang="en-US" dirty="0"/>
          </a:p>
        </p:txBody>
      </p:sp>
      <p:sp>
        <p:nvSpPr>
          <p:cNvPr id="7" name="TextBox 6">
            <a:extLst>
              <a:ext uri="{FF2B5EF4-FFF2-40B4-BE49-F238E27FC236}">
                <a16:creationId xmlns:a16="http://schemas.microsoft.com/office/drawing/2014/main" id="{32EECD8D-D3D6-403C-91BE-AE0C01421484}"/>
              </a:ext>
            </a:extLst>
          </p:cNvPr>
          <p:cNvSpPr txBox="1"/>
          <p:nvPr/>
        </p:nvSpPr>
        <p:spPr>
          <a:xfrm>
            <a:off x="-5597" y="6858000"/>
            <a:ext cx="7558541" cy="230832"/>
          </a:xfrm>
          <a:prstGeom prst="rect">
            <a:avLst/>
          </a:prstGeom>
          <a:noFill/>
        </p:spPr>
        <p:txBody>
          <a:bodyPr wrap="square" rtlCol="0">
            <a:spAutoFit/>
          </a:bodyPr>
          <a:lstStyle/>
          <a:p>
            <a:r>
              <a:rPr lang="en-US" sz="900">
                <a:hlinkClick r:id="rId6" tooltip="http://www.crookedbrains.net/2015/12/smart-doorbells-for-your-home.html"/>
              </a:rPr>
              <a:t>This Photo</a:t>
            </a:r>
            <a:r>
              <a:rPr lang="en-US" sz="900"/>
              <a:t> by Unknown Author is licensed under </a:t>
            </a:r>
            <a:r>
              <a:rPr lang="en-US" sz="900">
                <a:hlinkClick r:id="rId7" tooltip="https://creativecommons.org/licenses/by-nc-sa/3.0/"/>
              </a:rPr>
              <a:t>CC BY-SA-NC</a:t>
            </a:r>
            <a:endParaRPr lang="en-US" sz="900"/>
          </a:p>
        </p:txBody>
      </p:sp>
      <p:pic>
        <p:nvPicPr>
          <p:cNvPr id="66"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203368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463287" cy="1040419"/>
          </a:xfrm>
        </p:spPr>
        <p:txBody>
          <a:bodyPr>
            <a:normAutofit/>
          </a:bodyPr>
          <a:lstStyle/>
          <a:p>
            <a:r>
              <a:rPr lang="en-US" sz="3200" dirty="0">
                <a:solidFill>
                  <a:schemeClr val="accent2">
                    <a:lumMod val="60000"/>
                    <a:lumOff val="40000"/>
                  </a:schemeClr>
                </a:solidFill>
              </a:rPr>
              <a:t>SMART THERMOSTATS</a:t>
            </a:r>
          </a:p>
        </p:txBody>
      </p:sp>
      <p:pic>
        <p:nvPicPr>
          <p:cNvPr id="10" name="Content Placeholder 6">
            <a:extLst>
              <a:ext uri="{FF2B5EF4-FFF2-40B4-BE49-F238E27FC236}">
                <a16:creationId xmlns:a16="http://schemas.microsoft.com/office/drawing/2014/main" id="{38616497-6A2B-4863-A3DD-A2D0AF074897}"/>
              </a:ext>
            </a:extLst>
          </p:cNvPr>
          <p:cNvPicPr>
            <a:picLocks noChangeAspect="1"/>
          </p:cNvPicPr>
          <p:nvPr/>
        </p:nvPicPr>
        <p:blipFill>
          <a:blip r:embed="rId5"/>
          <a:srcRect l="13262" r="13262"/>
          <a:stretch/>
        </p:blipFill>
        <p:spPr>
          <a:xfrm flipH="1">
            <a:off x="-5604" y="4"/>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4" name="Content Placeholder 3">
            <a:extLst>
              <a:ext uri="{FF2B5EF4-FFF2-40B4-BE49-F238E27FC236}">
                <a16:creationId xmlns:a16="http://schemas.microsoft.com/office/drawing/2014/main" id="{DD355D30-21D4-46CA-973F-9CF7E5AD7865}"/>
              </a:ext>
            </a:extLst>
          </p:cNvPr>
          <p:cNvSpPr>
            <a:spLocks noGrp="1"/>
          </p:cNvSpPr>
          <p:nvPr>
            <p:ph idx="1"/>
          </p:nvPr>
        </p:nvSpPr>
        <p:spPr>
          <a:xfrm>
            <a:off x="7962518" y="1658938"/>
            <a:ext cx="3948493" cy="4132263"/>
          </a:xfrm>
        </p:spPr>
        <p:txBody>
          <a:bodyPr>
            <a:normAutofit lnSpcReduction="10000"/>
          </a:bodyPr>
          <a:lstStyle/>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Easier to program than traditional versions</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“Learn” activity patterns and adapt programming</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Board or management can check temperature settings remotely and adjust as needed</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Board or management can remotely check actual temperature to monitor for potential HVAC failures</a:t>
            </a:r>
            <a:endParaRPr lang="en-US" sz="2000" dirty="0">
              <a:effectLst/>
              <a:latin typeface="Times New Roman" panose="02020603050405020304" pitchFamily="18" charset="0"/>
              <a:ea typeface="Calibri" panose="020F0502020204030204" pitchFamily="34" charset="0"/>
            </a:endParaRPr>
          </a:p>
          <a:p>
            <a:pPr marL="0" indent="0">
              <a:buNone/>
            </a:pPr>
            <a:endParaRPr lang="en-US" dirty="0"/>
          </a:p>
        </p:txBody>
      </p:sp>
      <p:pic>
        <p:nvPicPr>
          <p:cNvPr id="64"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1732238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463287" cy="1040419"/>
          </a:xfrm>
        </p:spPr>
        <p:txBody>
          <a:bodyPr>
            <a:normAutofit/>
          </a:bodyPr>
          <a:lstStyle/>
          <a:p>
            <a:r>
              <a:rPr lang="en-US" sz="3200" dirty="0">
                <a:solidFill>
                  <a:schemeClr val="accent2">
                    <a:lumMod val="60000"/>
                    <a:lumOff val="40000"/>
                  </a:schemeClr>
                </a:solidFill>
              </a:rPr>
              <a:t>LEAK/MOISTURE DETECTORS</a:t>
            </a:r>
          </a:p>
        </p:txBody>
      </p:sp>
      <p:pic>
        <p:nvPicPr>
          <p:cNvPr id="10" name="Content Placeholder 6">
            <a:extLst>
              <a:ext uri="{FF2B5EF4-FFF2-40B4-BE49-F238E27FC236}">
                <a16:creationId xmlns:a16="http://schemas.microsoft.com/office/drawing/2014/main" id="{38616497-6A2B-4863-A3DD-A2D0AF074897}"/>
              </a:ext>
            </a:extLst>
          </p:cNvPr>
          <p:cNvPicPr>
            <a:picLocks noChangeAspect="1"/>
          </p:cNvPicPr>
          <p:nvPr/>
        </p:nvPicPr>
        <p:blipFill>
          <a:blip r:embed="rId5"/>
          <a:srcRect t="1690" b="1690"/>
          <a:stretch/>
        </p:blipFill>
        <p:spPr>
          <a:xfrm flipH="1">
            <a:off x="-5604" y="4"/>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Content Placeholder 3">
            <a:extLst>
              <a:ext uri="{FF2B5EF4-FFF2-40B4-BE49-F238E27FC236}">
                <a16:creationId xmlns:a16="http://schemas.microsoft.com/office/drawing/2014/main" id="{DD355D30-21D4-46CA-973F-9CF7E5AD7865}"/>
              </a:ext>
            </a:extLst>
          </p:cNvPr>
          <p:cNvSpPr>
            <a:spLocks noGrp="1"/>
          </p:cNvSpPr>
          <p:nvPr>
            <p:ph idx="1"/>
          </p:nvPr>
        </p:nvSpPr>
        <p:spPr>
          <a:xfrm>
            <a:off x="7962518" y="1658938"/>
            <a:ext cx="3948493" cy="4132263"/>
          </a:xfrm>
        </p:spPr>
        <p:txBody>
          <a:bodyPr>
            <a:normAutofit/>
          </a:bodyPr>
          <a:lstStyle/>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Can provide Board or management with instant alerts of leaks</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Some models include temperature monitoring to detect freezing temps</a:t>
            </a:r>
            <a:endParaRPr lang="en-US" sz="2000" dirty="0">
              <a:effectLst/>
              <a:latin typeface="Times New Roman" panose="02020603050405020304" pitchFamily="18"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sz="2000" dirty="0">
                <a:effectLst/>
                <a:latin typeface="Tw Cen MT" panose="020B0602020104020603" pitchFamily="34" charset="0"/>
                <a:ea typeface="Calibri" panose="020F0502020204030204" pitchFamily="34" charset="0"/>
              </a:rPr>
              <a:t>High-end models include water shutoffs</a:t>
            </a:r>
            <a:endParaRPr lang="en-US" sz="2000" dirty="0">
              <a:effectLst/>
              <a:latin typeface="Times New Roman" panose="02020603050405020304" pitchFamily="18" charset="0"/>
              <a:ea typeface="Calibri" panose="020F0502020204030204" pitchFamily="34" charset="0"/>
            </a:endParaRPr>
          </a:p>
        </p:txBody>
      </p:sp>
      <p:pic>
        <p:nvPicPr>
          <p:cNvPr id="64" name="Content Placeholder 7">
            <a:extLst>
              <a:ext uri="{FF2B5EF4-FFF2-40B4-BE49-F238E27FC236}">
                <a16:creationId xmlns:a16="http://schemas.microsoft.com/office/drawing/2014/main" id="{809548F8-2CFB-4701-8CD0-1D7F017FE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1864" y="6024675"/>
            <a:ext cx="1726757" cy="833324"/>
          </a:xfrm>
          <a:prstGeom prst="rect">
            <a:avLst/>
          </a:prstGeom>
        </p:spPr>
      </p:pic>
    </p:spTree>
    <p:extLst>
      <p:ext uri="{BB962C8B-B14F-4D97-AF65-F5344CB8AC3E}">
        <p14:creationId xmlns:p14="http://schemas.microsoft.com/office/powerpoint/2010/main" val="42617736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8C32A8-E4D9-473C-833A-8950C6E7C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18BD99-41E9-467C-9777-74587F83171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03EF818-EDF6-480C-9B86-0A3B979BCC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design</Template>
  <TotalTime>162</TotalTime>
  <Words>1026</Words>
  <Application>Microsoft Office PowerPoint</Application>
  <PresentationFormat>Widescreen</PresentationFormat>
  <Paragraphs>127</Paragraphs>
  <Slides>22</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Courier New</vt:lpstr>
      <vt:lpstr>Symbol</vt:lpstr>
      <vt:lpstr>Times New Roman</vt:lpstr>
      <vt:lpstr>Trebuchet MS</vt:lpstr>
      <vt:lpstr>Tw Cen MT</vt:lpstr>
      <vt:lpstr>Wingdings</vt:lpstr>
      <vt:lpstr>Circuit</vt:lpstr>
      <vt:lpstr>Associations and the  “internet of things”</vt:lpstr>
      <vt:lpstr>What is the “Internet of Things” (aka “IoT”)?</vt:lpstr>
      <vt:lpstr>PowerPoint Presentation</vt:lpstr>
      <vt:lpstr>Association Devices</vt:lpstr>
      <vt:lpstr>DEVICE ADVANTAGES</vt:lpstr>
      <vt:lpstr>SMART LOCKS</vt:lpstr>
      <vt:lpstr>WIRELeSS CAMERAS  VIDEO DOORBELLS</vt:lpstr>
      <vt:lpstr>SMART THERMOSTATS</vt:lpstr>
      <vt:lpstr>LEAK/MOISTURE DETECTORS</vt:lpstr>
      <vt:lpstr>FINANCIALS</vt:lpstr>
      <vt:lpstr>PowerPoint Presentation</vt:lpstr>
      <vt:lpstr>M.G.L. c. 183A, § 18</vt:lpstr>
      <vt:lpstr>PowerPoint Presentation</vt:lpstr>
      <vt:lpstr>PowerPoint Presentation</vt:lpstr>
      <vt:lpstr>Unit owner convenience and concerns</vt:lpstr>
      <vt:lpstr>Association Pitfalls and Liability</vt:lpstr>
      <vt:lpstr>New and developing area</vt:lpstr>
      <vt:lpstr>PowerPoint Presentation</vt:lpstr>
      <vt:lpstr>PowerPoint Presentation</vt:lpstr>
      <vt:lpstr>Final advice</vt:lpstr>
      <vt:lpstr>PowerPoint Presentation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design</dc:title>
  <dc:creator>Dina Pepjonovich</dc:creator>
  <cp:lastModifiedBy>Adina Geller</cp:lastModifiedBy>
  <cp:revision>20</cp:revision>
  <dcterms:created xsi:type="dcterms:W3CDTF">2021-06-07T19:05:33Z</dcterms:created>
  <dcterms:modified xsi:type="dcterms:W3CDTF">2021-06-15T12:16:53Z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