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61" r:id="rId2"/>
    <p:sldId id="259" r:id="rId3"/>
    <p:sldId id="265" r:id="rId4"/>
    <p:sldId id="264" r:id="rId5"/>
    <p:sldId id="267" r:id="rId6"/>
    <p:sldId id="268" r:id="rId7"/>
    <p:sldId id="269" r:id="rId8"/>
    <p:sldId id="271" r:id="rId9"/>
    <p:sldId id="274" r:id="rId10"/>
    <p:sldId id="270" r:id="rId11"/>
    <p:sldId id="273" r:id="rId12"/>
    <p:sldId id="275" r:id="rId13"/>
    <p:sldId id="276" r:id="rId14"/>
    <p:sldId id="277" r:id="rId15"/>
    <p:sldId id="278" r:id="rId16"/>
    <p:sldId id="279" r:id="rId17"/>
    <p:sldId id="280" r:id="rId18"/>
    <p:sldId id="281" r:id="rId19"/>
    <p:sldId id="282" r:id="rId20"/>
    <p:sldId id="283" r:id="rId21"/>
    <p:sldId id="284" r:id="rId22"/>
    <p:sldId id="285"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798" y="-6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ACD83-1F82-4FE8-8D66-1FEEBAD2B7F5}" type="datetimeFigureOut">
              <a:rPr lang="en-US" smtClean="0"/>
              <a:t>1/27/2021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37F358-32B6-40D4-9727-71D349C82CA9}" type="slidenum">
              <a:rPr lang="en-US" smtClean="0"/>
              <a:t>‹#›</a:t>
            </a:fld>
            <a:endParaRPr lang="en-US"/>
          </a:p>
        </p:txBody>
      </p:sp>
    </p:spTree>
    <p:extLst>
      <p:ext uri="{BB962C8B-B14F-4D97-AF65-F5344CB8AC3E}">
        <p14:creationId xmlns:p14="http://schemas.microsoft.com/office/powerpoint/2010/main" val="416728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Second Circuit Court of Appeals, Francis v. Kings Park Manor, Inc.  In that case, the court will decide </a:t>
            </a:r>
            <a:r>
              <a:rPr lang="en-US" sz="1200" dirty="0" err="1" smtClean="0"/>
              <a:t>en</a:t>
            </a:r>
            <a:r>
              <a:rPr lang="en-US" sz="1200" dirty="0" smtClean="0"/>
              <a:t> banc whether a landlord can be liable under the FHA for failing to take action to stop another tenant from harassing him based on his race, despite being informed by Mr. Francis and local law enforcement and even though the landlord had intervened in prior situations regarding non-race related lease and law violations for other residents.</a:t>
            </a:r>
            <a:endParaRPr lang="en-US" sz="1200" dirty="0" smtClean="0">
              <a:solidFill>
                <a:srgbClr val="001642"/>
              </a:solidFill>
              <a:latin typeface="Georgia" panose="02040502050405020303" pitchFamily="18" charset="0"/>
            </a:endParaRPr>
          </a:p>
          <a:p>
            <a:endParaRPr lang="en-US" dirty="0"/>
          </a:p>
        </p:txBody>
      </p:sp>
      <p:sp>
        <p:nvSpPr>
          <p:cNvPr id="4" name="Slide Number Placeholder 3"/>
          <p:cNvSpPr>
            <a:spLocks noGrp="1"/>
          </p:cNvSpPr>
          <p:nvPr>
            <p:ph type="sldNum" sz="quarter" idx="10"/>
          </p:nvPr>
        </p:nvSpPr>
        <p:spPr/>
        <p:txBody>
          <a:bodyPr/>
          <a:lstStyle/>
          <a:p>
            <a:fld id="{D837F358-32B6-40D4-9727-71D349C82CA9}" type="slidenum">
              <a:rPr lang="en-US" smtClean="0"/>
              <a:t>8</a:t>
            </a:fld>
            <a:endParaRPr lang="en-US"/>
          </a:p>
        </p:txBody>
      </p:sp>
    </p:spTree>
    <p:extLst>
      <p:ext uri="{BB962C8B-B14F-4D97-AF65-F5344CB8AC3E}">
        <p14:creationId xmlns:p14="http://schemas.microsoft.com/office/powerpoint/2010/main" val="267648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53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241525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320753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90262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2FC2B1-E92D-47A6-AEE2-952634C85F0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75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2FC2B1-E92D-47A6-AEE2-952634C85F0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343672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2FC2B1-E92D-47A6-AEE2-952634C85F0C}"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41515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2FC2B1-E92D-47A6-AEE2-952634C85F0C}"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68830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2FC2B1-E92D-47A6-AEE2-952634C85F0C}" type="datetimeFigureOut">
              <a:rPr lang="en-US" smtClean="0"/>
              <a:t>1/27/2021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96621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B2FC2B1-E92D-47A6-AEE2-952634C85F0C}" type="datetimeFigureOut">
              <a:rPr lang="en-US" smtClean="0"/>
              <a:t>1/27/2021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6F5651-CD77-48C0-8238-12F87D827FE4}" type="slidenum">
              <a:rPr lang="en-US" smtClean="0"/>
              <a:t>‹#›</a:t>
            </a:fld>
            <a:endParaRPr lang="en-US"/>
          </a:p>
        </p:txBody>
      </p:sp>
    </p:spTree>
    <p:extLst>
      <p:ext uri="{BB962C8B-B14F-4D97-AF65-F5344CB8AC3E}">
        <p14:creationId xmlns:p14="http://schemas.microsoft.com/office/powerpoint/2010/main" val="407623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B2FC2B1-E92D-47A6-AEE2-952634C85F0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49789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B2FC2B1-E92D-47A6-AEE2-952634C85F0C}" type="datetimeFigureOut">
              <a:rPr lang="en-US" smtClean="0"/>
              <a:t>1/27/2021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86F5651-CD77-48C0-8238-12F87D827FE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6436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tiff"/><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a:xfrm>
            <a:off x="52552" y="1762139"/>
            <a:ext cx="9067800" cy="1447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Goudy Old Style" panose="02020502050305020303" pitchFamily="18" charset="0"/>
              </a:rPr>
              <a:t>DEALING WITH </a:t>
            </a:r>
          </a:p>
          <a:p>
            <a:r>
              <a:rPr lang="en-US" b="1" dirty="0" smtClean="0">
                <a:latin typeface="Goudy Old Style" panose="02020502050305020303" pitchFamily="18" charset="0"/>
              </a:rPr>
              <a:t>DIFFICULT OWNERS</a:t>
            </a:r>
            <a:endParaRPr lang="en-US" b="1" dirty="0">
              <a:latin typeface="Goudy Old Style" panose="02020502050305020303" pitchFamily="18" charset="0"/>
            </a:endParaRPr>
          </a:p>
        </p:txBody>
      </p:sp>
      <p:sp>
        <p:nvSpPr>
          <p:cNvPr id="8" name="Rectangle 7"/>
          <p:cNvSpPr/>
          <p:nvPr/>
        </p:nvSpPr>
        <p:spPr>
          <a:xfrm>
            <a:off x="-1" y="5262611"/>
            <a:ext cx="9144000" cy="113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319" y="5325394"/>
            <a:ext cx="2097028" cy="98884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088" y="5325394"/>
            <a:ext cx="1313329" cy="101484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30577" y="5528351"/>
            <a:ext cx="1866901" cy="601157"/>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9506" y="5316443"/>
            <a:ext cx="1152924" cy="1056436"/>
          </a:xfrm>
          <a:prstGeom prst="rect">
            <a:avLst/>
          </a:prstGeom>
        </p:spPr>
      </p:pic>
      <p:sp>
        <p:nvSpPr>
          <p:cNvPr id="13" name="TextBox 12"/>
          <p:cNvSpPr txBox="1"/>
          <p:nvPr/>
        </p:nvSpPr>
        <p:spPr>
          <a:xfrm>
            <a:off x="2207891" y="4977889"/>
            <a:ext cx="4728217" cy="338554"/>
          </a:xfrm>
          <a:prstGeom prst="rect">
            <a:avLst/>
          </a:prstGeom>
          <a:noFill/>
        </p:spPr>
        <p:txBody>
          <a:bodyPr wrap="none" rtlCol="0">
            <a:spAutoFit/>
          </a:bodyPr>
          <a:lstStyle/>
          <a:p>
            <a:r>
              <a:rPr lang="en-US" sz="1600" b="1" u="sng" dirty="0" smtClean="0">
                <a:latin typeface="Arial" panose="020B0604020202020204" pitchFamily="34" charset="0"/>
                <a:cs typeface="Arial" panose="020B0604020202020204" pitchFamily="34" charset="0"/>
              </a:rPr>
              <a:t>A Special Thank You to our Program Sponsors</a:t>
            </a:r>
            <a:endParaRPr lang="en-US" sz="1600" b="1" u="sng"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6"/>
          <a:stretch>
            <a:fillRect/>
          </a:stretch>
        </p:blipFill>
        <p:spPr>
          <a:xfrm>
            <a:off x="0" y="3528910"/>
            <a:ext cx="9144000" cy="895350"/>
          </a:xfrm>
          <a:prstGeom prst="rect">
            <a:avLst/>
          </a:prstGeom>
        </p:spPr>
      </p:pic>
      <p:pic>
        <p:nvPicPr>
          <p:cNvPr id="7" name="Picture 6"/>
          <p:cNvPicPr>
            <a:picLocks noChangeAspect="1"/>
          </p:cNvPicPr>
          <p:nvPr/>
        </p:nvPicPr>
        <p:blipFill>
          <a:blip r:embed="rId6"/>
          <a:stretch>
            <a:fillRect/>
          </a:stretch>
        </p:blipFill>
        <p:spPr>
          <a:xfrm>
            <a:off x="0" y="3076760"/>
            <a:ext cx="9144000" cy="895350"/>
          </a:xfrm>
          <a:prstGeom prst="rect">
            <a:avLst/>
          </a:prstGeom>
        </p:spPr>
      </p:pic>
      <p:sp>
        <p:nvSpPr>
          <p:cNvPr id="14" name="Subtitle 2"/>
          <p:cNvSpPr>
            <a:spLocks noGrp="1"/>
          </p:cNvSpPr>
          <p:nvPr>
            <p:ph type="subTitle" idx="1"/>
          </p:nvPr>
        </p:nvSpPr>
        <p:spPr>
          <a:xfrm>
            <a:off x="0" y="3280463"/>
            <a:ext cx="9144000" cy="1186218"/>
          </a:xfrm>
        </p:spPr>
        <p:txBody>
          <a:bodyPr/>
          <a:lstStyle/>
          <a:p>
            <a:pPr algn="ctr">
              <a:spcBef>
                <a:spcPts val="0"/>
              </a:spcBef>
            </a:pPr>
            <a:r>
              <a:rPr lang="en-US" b="1" dirty="0">
                <a:latin typeface="Goudy Old Style" panose="02020502050305020303" pitchFamily="18" charset="0"/>
              </a:rPr>
              <a:t> </a:t>
            </a:r>
            <a:r>
              <a:rPr lang="en-US" b="1" dirty="0" smtClean="0">
                <a:latin typeface="Goudy Old Style" panose="02020502050305020303" pitchFamily="18" charset="0"/>
              </a:rPr>
              <a:t> </a:t>
            </a:r>
            <a:r>
              <a:rPr lang="en-US" b="1" dirty="0" smtClean="0">
                <a:latin typeface="Goudy Old Style" panose="02020502050305020303" pitchFamily="18" charset="0"/>
              </a:rPr>
              <a:t>Kate </a:t>
            </a:r>
            <a:r>
              <a:rPr lang="en-US" b="1" dirty="0" smtClean="0">
                <a:latin typeface="Goudy Old Style" panose="02020502050305020303" pitchFamily="18" charset="0"/>
              </a:rPr>
              <a:t>Brady</a:t>
            </a:r>
          </a:p>
        </p:txBody>
      </p:sp>
      <p:pic>
        <p:nvPicPr>
          <p:cNvPr id="6" name="Picture 5" descr="Logo">
            <a:extLst>
              <a:ext uri="{FF2B5EF4-FFF2-40B4-BE49-F238E27FC236}">
                <a16:creationId xmlns:a16="http://schemas.microsoft.com/office/drawing/2014/main" id="{60367E48-04A3-4125-851E-D74BB8AAD43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5576" y="3736959"/>
            <a:ext cx="5052848" cy="438408"/>
          </a:xfrm>
          <a:prstGeom prst="rect">
            <a:avLst/>
          </a:prstGeom>
          <a:noFill/>
          <a:extLst>
            <a:ext uri="{909E8E84-426E-40DD-AFC4-6F175D3DCCD1}">
              <a14:hiddenFill xmlns:a14="http://schemas.microsoft.com/office/drawing/2010/main">
                <a:solidFill>
                  <a:srgbClr val="FFFFFF"/>
                </a:solidFill>
              </a14:hiddenFill>
            </a:ext>
          </a:extLst>
        </p:spPr>
      </p:pic>
      <p:pic>
        <p:nvPicPr>
          <p:cNvPr id="16" name="Content Placeholder 7">
            <a:extLst>
              <a:ext uri="{FF2B5EF4-FFF2-40B4-BE49-F238E27FC236}">
                <a16:creationId xmlns:a16="http://schemas.microsoft.com/office/drawing/2014/main" id="{809548F8-2CFB-4701-8CD0-1D7F017FEA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62800" y="76200"/>
            <a:ext cx="1926336" cy="929640"/>
          </a:xfrm>
          <a:prstGeom prst="rect">
            <a:avLst/>
          </a:prstGeom>
        </p:spPr>
      </p:pic>
    </p:spTree>
    <p:extLst>
      <p:ext uri="{BB962C8B-B14F-4D97-AF65-F5344CB8AC3E}">
        <p14:creationId xmlns:p14="http://schemas.microsoft.com/office/powerpoint/2010/main" val="1646035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207306"/>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lvl="0">
              <a:lnSpc>
                <a:spcPct val="105000"/>
              </a:lnSpc>
            </a:pPr>
            <a:r>
              <a:rPr lang="en-US" sz="2400" dirty="0" smtClean="0">
                <a:solidFill>
                  <a:srgbClr val="001642"/>
                </a:solidFill>
                <a:latin typeface="Georgia" panose="02040502050405020303" pitchFamily="18" charset="0"/>
              </a:rPr>
              <a:t>The </a:t>
            </a:r>
            <a:r>
              <a:rPr lang="en-US" sz="2400" dirty="0">
                <a:solidFill>
                  <a:srgbClr val="001642"/>
                </a:solidFill>
                <a:latin typeface="Georgia" panose="02040502050405020303" pitchFamily="18" charset="0"/>
              </a:rPr>
              <a:t>Association may be liable if:  a board member, agent, employee or owner creates a hostile environment that harasses a resident who is a member of a protected class.  </a:t>
            </a:r>
          </a:p>
          <a:p>
            <a:pPr lvl="0">
              <a:lnSpc>
                <a:spcPct val="105000"/>
              </a:lnSpc>
            </a:pPr>
            <a:endParaRPr lang="en-US" sz="2400" dirty="0">
              <a:solidFill>
                <a:srgbClr val="001642"/>
              </a:solidFill>
              <a:latin typeface="Georgia" panose="02040502050405020303" pitchFamily="18" charset="0"/>
            </a:endParaRPr>
          </a:p>
          <a:p>
            <a:pPr lvl="0">
              <a:lnSpc>
                <a:spcPct val="105000"/>
              </a:lnSpc>
            </a:pPr>
            <a:r>
              <a:rPr lang="en-US" sz="2400" dirty="0">
                <a:solidFill>
                  <a:srgbClr val="001642"/>
                </a:solidFill>
                <a:latin typeface="Georgia" panose="02040502050405020303" pitchFamily="18" charset="0"/>
              </a:rPr>
              <a:t>Association can be responsible if it knew or “should have known.”</a:t>
            </a:r>
          </a:p>
          <a:p>
            <a:pPr lvl="0">
              <a:lnSpc>
                <a:spcPct val="105000"/>
              </a:lnSpc>
            </a:pPr>
            <a:endParaRPr lang="en-US" sz="2400" dirty="0">
              <a:solidFill>
                <a:srgbClr val="001642"/>
              </a:solidFill>
              <a:latin typeface="Georgia" panose="02040502050405020303" pitchFamily="18" charset="0"/>
            </a:endParaRPr>
          </a:p>
          <a:p>
            <a:pPr lvl="0">
              <a:lnSpc>
                <a:spcPct val="105000"/>
              </a:lnSpc>
            </a:pPr>
            <a:r>
              <a:rPr lang="en-US" sz="2400" dirty="0">
                <a:solidFill>
                  <a:srgbClr val="001642"/>
                </a:solidFill>
                <a:latin typeface="Georgia" panose="02040502050405020303" pitchFamily="18" charset="0"/>
              </a:rPr>
              <a:t>What is the Association to do?  Take actions reasonably calculated to stop it.</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Harassment: Liability</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627250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78043"/>
            <a:ext cx="9144000" cy="1450757"/>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Harassment Response:  Options</a:t>
            </a:r>
            <a:endParaRPr lang="en-US" b="1" dirty="0">
              <a:solidFill>
                <a:schemeClr val="bg1"/>
              </a:solidFill>
              <a:latin typeface="Georgia" panose="02040502050405020303" pitchFamily="18" charset="0"/>
              <a:cs typeface="Times New Roman" panose="02020603050405020304" pitchFamily="18" charset="0"/>
            </a:endParaRPr>
          </a:p>
        </p:txBody>
      </p:sp>
      <p:pic>
        <p:nvPicPr>
          <p:cNvPr id="9"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
        <p:nvSpPr>
          <p:cNvPr id="3" name="Text Placeholder 2"/>
          <p:cNvSpPr>
            <a:spLocks noGrp="1"/>
          </p:cNvSpPr>
          <p:nvPr>
            <p:ph type="body" idx="1"/>
          </p:nvPr>
        </p:nvSpPr>
        <p:spPr>
          <a:xfrm>
            <a:off x="914400" y="1900355"/>
            <a:ext cx="3703320" cy="568953"/>
          </a:xfrm>
        </p:spPr>
        <p:txBody>
          <a:bodyPr>
            <a:noAutofit/>
          </a:bodyPr>
          <a:lstStyle/>
          <a:p>
            <a:pPr algn="ctr"/>
            <a:r>
              <a:rPr lang="en-US" b="1" dirty="0" smtClean="0">
                <a:latin typeface="Georgia" panose="02040502050405020303" pitchFamily="18" charset="0"/>
              </a:rPr>
              <a:t>External resources</a:t>
            </a:r>
            <a:endParaRPr lang="en-US" sz="2600" dirty="0">
              <a:latin typeface="Georgia" panose="02040502050405020303" pitchFamily="18" charset="0"/>
            </a:endParaRPr>
          </a:p>
        </p:txBody>
      </p:sp>
      <p:sp>
        <p:nvSpPr>
          <p:cNvPr id="4" name="Content Placeholder 3"/>
          <p:cNvSpPr>
            <a:spLocks noGrp="1"/>
          </p:cNvSpPr>
          <p:nvPr>
            <p:ph sz="half" idx="2"/>
          </p:nvPr>
        </p:nvSpPr>
        <p:spPr>
          <a:xfrm>
            <a:off x="914400" y="2580640"/>
            <a:ext cx="3703320" cy="3286760"/>
          </a:xfrm>
        </p:spPr>
        <p:txBody>
          <a:bodyPr/>
          <a:lstStyle/>
          <a:p>
            <a:r>
              <a:rPr lang="en-US" dirty="0">
                <a:solidFill>
                  <a:srgbClr val="6699FF"/>
                </a:solidFill>
                <a:latin typeface="Georgia" panose="02040502050405020303" pitchFamily="18" charset="0"/>
              </a:rPr>
              <a:t>Physical Danger:  Police</a:t>
            </a:r>
          </a:p>
          <a:p>
            <a:r>
              <a:rPr lang="en-US" dirty="0">
                <a:solidFill>
                  <a:srgbClr val="6699FF"/>
                </a:solidFill>
                <a:latin typeface="Georgia" panose="02040502050405020303" pitchFamily="18" charset="0"/>
              </a:rPr>
              <a:t>Restraining Order:  Victim may be able to seek a civil restraining </a:t>
            </a:r>
            <a:r>
              <a:rPr lang="en-US" dirty="0" smtClean="0">
                <a:solidFill>
                  <a:srgbClr val="6699FF"/>
                </a:solidFill>
                <a:latin typeface="Georgia" panose="02040502050405020303" pitchFamily="18" charset="0"/>
              </a:rPr>
              <a:t>order.</a:t>
            </a:r>
          </a:p>
          <a:p>
            <a:r>
              <a:rPr lang="en-US" dirty="0" smtClean="0">
                <a:solidFill>
                  <a:srgbClr val="6699FF"/>
                </a:solidFill>
                <a:latin typeface="Georgia" panose="02040502050405020303" pitchFamily="18" charset="0"/>
              </a:rPr>
              <a:t>Mediation:  Availability of Third Party Mediation Services.</a:t>
            </a:r>
            <a:endParaRPr lang="en-US" dirty="0">
              <a:solidFill>
                <a:srgbClr val="6699FF"/>
              </a:solidFill>
              <a:latin typeface="Georgia" panose="02040502050405020303" pitchFamily="18" charset="0"/>
            </a:endParaRPr>
          </a:p>
          <a:p>
            <a:endParaRPr lang="en-US" dirty="0"/>
          </a:p>
        </p:txBody>
      </p:sp>
      <p:sp>
        <p:nvSpPr>
          <p:cNvPr id="5" name="Text Placeholder 4"/>
          <p:cNvSpPr>
            <a:spLocks noGrp="1"/>
          </p:cNvSpPr>
          <p:nvPr>
            <p:ph type="body" sz="quarter" idx="3"/>
          </p:nvPr>
        </p:nvSpPr>
        <p:spPr>
          <a:xfrm>
            <a:off x="4815840" y="1888657"/>
            <a:ext cx="3703320" cy="592348"/>
          </a:xfrm>
        </p:spPr>
        <p:txBody>
          <a:bodyPr>
            <a:noAutofit/>
          </a:bodyPr>
          <a:lstStyle/>
          <a:p>
            <a:pPr algn="ctr"/>
            <a:r>
              <a:rPr lang="en-US" b="1" dirty="0" smtClean="0">
                <a:latin typeface="Georgia" panose="02040502050405020303" pitchFamily="18" charset="0"/>
              </a:rPr>
              <a:t>Board action</a:t>
            </a:r>
            <a:endParaRPr lang="en-US" b="1" dirty="0">
              <a:latin typeface="Georgia" panose="02040502050405020303" pitchFamily="18" charset="0"/>
            </a:endParaRPr>
          </a:p>
        </p:txBody>
      </p:sp>
      <p:sp>
        <p:nvSpPr>
          <p:cNvPr id="6" name="Content Placeholder 5"/>
          <p:cNvSpPr>
            <a:spLocks noGrp="1"/>
          </p:cNvSpPr>
          <p:nvPr>
            <p:ph sz="quarter" idx="4"/>
          </p:nvPr>
        </p:nvSpPr>
        <p:spPr>
          <a:xfrm>
            <a:off x="4892040" y="2580640"/>
            <a:ext cx="3703320" cy="3286760"/>
          </a:xfrm>
        </p:spPr>
        <p:txBody>
          <a:bodyPr>
            <a:normAutofit lnSpcReduction="10000"/>
          </a:bodyPr>
          <a:lstStyle/>
          <a:p>
            <a:r>
              <a:rPr lang="en-US" dirty="0">
                <a:solidFill>
                  <a:srgbClr val="6699FF"/>
                </a:solidFill>
                <a:latin typeface="Georgia" panose="02040502050405020303" pitchFamily="18" charset="0"/>
              </a:rPr>
              <a:t>Look to the </a:t>
            </a:r>
            <a:r>
              <a:rPr lang="en-US" dirty="0" smtClean="0">
                <a:solidFill>
                  <a:srgbClr val="6699FF"/>
                </a:solidFill>
                <a:latin typeface="Georgia" panose="02040502050405020303" pitchFamily="18" charset="0"/>
              </a:rPr>
              <a:t>documents for enforcement authority</a:t>
            </a:r>
          </a:p>
          <a:p>
            <a:r>
              <a:rPr lang="en-US" dirty="0" smtClean="0">
                <a:solidFill>
                  <a:srgbClr val="6699FF"/>
                </a:solidFill>
                <a:latin typeface="Georgia" panose="02040502050405020303" pitchFamily="18" charset="0"/>
              </a:rPr>
              <a:t>Education/Training</a:t>
            </a:r>
          </a:p>
          <a:p>
            <a:r>
              <a:rPr lang="en-US" dirty="0" smtClean="0">
                <a:solidFill>
                  <a:srgbClr val="6699FF"/>
                </a:solidFill>
                <a:latin typeface="Georgia" panose="02040502050405020303" pitchFamily="18" charset="0"/>
              </a:rPr>
              <a:t>Issue </a:t>
            </a:r>
            <a:r>
              <a:rPr lang="en-US" dirty="0">
                <a:solidFill>
                  <a:srgbClr val="6699FF"/>
                </a:solidFill>
                <a:latin typeface="Georgia" panose="02040502050405020303" pitchFamily="18" charset="0"/>
              </a:rPr>
              <a:t>warnings/violation notice</a:t>
            </a:r>
          </a:p>
          <a:p>
            <a:r>
              <a:rPr lang="en-US" dirty="0">
                <a:solidFill>
                  <a:srgbClr val="6699FF"/>
                </a:solidFill>
                <a:latin typeface="Georgia" panose="02040502050405020303" pitchFamily="18" charset="0"/>
              </a:rPr>
              <a:t>Assess fines</a:t>
            </a:r>
          </a:p>
          <a:p>
            <a:r>
              <a:rPr lang="en-US" dirty="0">
                <a:solidFill>
                  <a:srgbClr val="6699FF"/>
                </a:solidFill>
                <a:latin typeface="Georgia" panose="02040502050405020303" pitchFamily="18" charset="0"/>
              </a:rPr>
              <a:t>Send cease and desist</a:t>
            </a:r>
          </a:p>
          <a:p>
            <a:r>
              <a:rPr lang="en-US" dirty="0">
                <a:solidFill>
                  <a:srgbClr val="6699FF"/>
                </a:solidFill>
                <a:latin typeface="Georgia" panose="02040502050405020303" pitchFamily="18" charset="0"/>
              </a:rPr>
              <a:t>Limit facility access</a:t>
            </a:r>
          </a:p>
          <a:p>
            <a:r>
              <a:rPr lang="en-US" dirty="0">
                <a:solidFill>
                  <a:srgbClr val="6699FF"/>
                </a:solidFill>
                <a:latin typeface="Georgia" panose="02040502050405020303" pitchFamily="18" charset="0"/>
              </a:rPr>
              <a:t>Court action/injunction</a:t>
            </a:r>
          </a:p>
        </p:txBody>
      </p:sp>
    </p:spTree>
    <p:extLst>
      <p:ext uri="{BB962C8B-B14F-4D97-AF65-F5344CB8AC3E}">
        <p14:creationId xmlns:p14="http://schemas.microsoft.com/office/powerpoint/2010/main" val="3847973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410438"/>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marL="342900" indent="-342900">
              <a:buFont typeface="Arial" panose="020B0604020202020204" pitchFamily="34" charset="0"/>
              <a:buChar char="•"/>
            </a:pPr>
            <a:r>
              <a:rPr lang="en-US" sz="2400" b="1" dirty="0" smtClean="0">
                <a:solidFill>
                  <a:srgbClr val="6699FF"/>
                </a:solidFill>
                <a:latin typeface="Georgia" panose="02040502050405020303" pitchFamily="18" charset="0"/>
              </a:rPr>
              <a:t>PROHIBIT </a:t>
            </a:r>
            <a:r>
              <a:rPr lang="en-US" sz="2400" dirty="0" smtClean="0">
                <a:solidFill>
                  <a:srgbClr val="001642"/>
                </a:solidFill>
                <a:latin typeface="Georgia" panose="02040502050405020303" pitchFamily="18" charset="0"/>
              </a:rPr>
              <a:t>harassment </a:t>
            </a:r>
            <a:r>
              <a:rPr lang="en-US" sz="2400" dirty="0">
                <a:solidFill>
                  <a:srgbClr val="001642"/>
                </a:solidFill>
                <a:latin typeface="Georgia" panose="02040502050405020303" pitchFamily="18" charset="0"/>
              </a:rPr>
              <a:t>and </a:t>
            </a:r>
            <a:r>
              <a:rPr lang="en-US" sz="2400" dirty="0" smtClean="0">
                <a:solidFill>
                  <a:srgbClr val="001642"/>
                </a:solidFill>
                <a:latin typeface="Georgia" panose="02040502050405020303" pitchFamily="18" charset="0"/>
              </a:rPr>
              <a:t>discrimination and identify who is protected and who must comply.</a:t>
            </a:r>
          </a:p>
          <a:p>
            <a:pPr marL="342900" indent="-342900">
              <a:buFont typeface="Arial" panose="020B0604020202020204" pitchFamily="34" charset="0"/>
              <a:buChar char="•"/>
            </a:pPr>
            <a:r>
              <a:rPr lang="en-US" sz="2400" b="1" dirty="0" smtClean="0">
                <a:solidFill>
                  <a:srgbClr val="6699FF"/>
                </a:solidFill>
                <a:latin typeface="Georgia" panose="02040502050405020303" pitchFamily="18" charset="0"/>
              </a:rPr>
              <a:t>DEFINE </a:t>
            </a:r>
            <a:r>
              <a:rPr lang="en-US" sz="2400" dirty="0" smtClean="0">
                <a:solidFill>
                  <a:srgbClr val="001642"/>
                </a:solidFill>
                <a:latin typeface="Georgia" panose="02040502050405020303" pitchFamily="18" charset="0"/>
              </a:rPr>
              <a:t>the statements/conduct that constitutes </a:t>
            </a:r>
            <a:r>
              <a:rPr lang="en-US" sz="2400" dirty="0">
                <a:solidFill>
                  <a:srgbClr val="001642"/>
                </a:solidFill>
                <a:latin typeface="Georgia" panose="02040502050405020303" pitchFamily="18" charset="0"/>
              </a:rPr>
              <a:t>h</a:t>
            </a:r>
            <a:r>
              <a:rPr lang="en-US" sz="2400" dirty="0" smtClean="0">
                <a:solidFill>
                  <a:srgbClr val="001642"/>
                </a:solidFill>
                <a:latin typeface="Georgia" panose="02040502050405020303" pitchFamily="18" charset="0"/>
              </a:rPr>
              <a:t>arassment </a:t>
            </a:r>
            <a:r>
              <a:rPr lang="en-US" sz="2400" dirty="0">
                <a:solidFill>
                  <a:srgbClr val="001642"/>
                </a:solidFill>
                <a:latin typeface="Georgia" panose="02040502050405020303" pitchFamily="18" charset="0"/>
              </a:rPr>
              <a:t>and </a:t>
            </a:r>
            <a:r>
              <a:rPr lang="en-US" sz="2400" dirty="0" smtClean="0">
                <a:solidFill>
                  <a:srgbClr val="001642"/>
                </a:solidFill>
                <a:latin typeface="Georgia" panose="02040502050405020303" pitchFamily="18" charset="0"/>
              </a:rPr>
              <a:t>discrimination.</a:t>
            </a:r>
          </a:p>
          <a:p>
            <a:pPr marL="342900" indent="-342900">
              <a:buFont typeface="Arial" panose="020B0604020202020204" pitchFamily="34" charset="0"/>
              <a:buChar char="•"/>
            </a:pPr>
            <a:r>
              <a:rPr lang="en-US" sz="2400" b="1" dirty="0" smtClean="0">
                <a:solidFill>
                  <a:srgbClr val="6699FF"/>
                </a:solidFill>
                <a:latin typeface="Georgia" panose="02040502050405020303" pitchFamily="18" charset="0"/>
              </a:rPr>
              <a:t>IDENTIFY </a:t>
            </a:r>
            <a:r>
              <a:rPr lang="en-US" sz="2400" dirty="0" smtClean="0">
                <a:solidFill>
                  <a:srgbClr val="001642"/>
                </a:solidFill>
                <a:latin typeface="Georgia" panose="02040502050405020303" pitchFamily="18" charset="0"/>
              </a:rPr>
              <a:t>how residents can make </a:t>
            </a:r>
            <a:r>
              <a:rPr lang="en-US" sz="2400" dirty="0">
                <a:solidFill>
                  <a:srgbClr val="001642"/>
                </a:solidFill>
                <a:latin typeface="Georgia" panose="02040502050405020303" pitchFamily="18" charset="0"/>
              </a:rPr>
              <a:t>a complaint for </a:t>
            </a:r>
            <a:r>
              <a:rPr lang="en-US" sz="2400" dirty="0" smtClean="0">
                <a:solidFill>
                  <a:srgbClr val="001642"/>
                </a:solidFill>
                <a:latin typeface="Georgia" panose="02040502050405020303" pitchFamily="18" charset="0"/>
              </a:rPr>
              <a:t>harassment.</a:t>
            </a:r>
          </a:p>
          <a:p>
            <a:pPr marL="342900" indent="-342900">
              <a:buFont typeface="Arial" panose="020B0604020202020204" pitchFamily="34" charset="0"/>
              <a:buChar char="•"/>
            </a:pPr>
            <a:r>
              <a:rPr lang="en-US" sz="2400" b="1" dirty="0" smtClean="0">
                <a:solidFill>
                  <a:srgbClr val="6699FF"/>
                </a:solidFill>
                <a:latin typeface="Georgia" panose="02040502050405020303" pitchFamily="18" charset="0"/>
              </a:rPr>
              <a:t>EXPLAIN </a:t>
            </a:r>
            <a:r>
              <a:rPr lang="en-US" sz="2400" dirty="0" smtClean="0">
                <a:solidFill>
                  <a:srgbClr val="001642"/>
                </a:solidFill>
                <a:latin typeface="Georgia" panose="02040502050405020303" pitchFamily="18" charset="0"/>
              </a:rPr>
              <a:t>the </a:t>
            </a:r>
            <a:r>
              <a:rPr lang="en-US" sz="2400" dirty="0">
                <a:solidFill>
                  <a:srgbClr val="001642"/>
                </a:solidFill>
                <a:latin typeface="Georgia" panose="02040502050405020303" pitchFamily="18" charset="0"/>
              </a:rPr>
              <a:t>process for handling </a:t>
            </a:r>
            <a:r>
              <a:rPr lang="en-US" sz="2400" dirty="0" smtClean="0">
                <a:solidFill>
                  <a:srgbClr val="001642"/>
                </a:solidFill>
                <a:latin typeface="Georgia" panose="02040502050405020303" pitchFamily="18" charset="0"/>
              </a:rPr>
              <a:t>complaints, including investigation and how result will be communicated.</a:t>
            </a:r>
          </a:p>
          <a:p>
            <a:pPr marL="342900" indent="-342900">
              <a:buFont typeface="Arial" panose="020B0604020202020204" pitchFamily="34" charset="0"/>
              <a:buChar char="•"/>
            </a:pPr>
            <a:r>
              <a:rPr lang="en-US" sz="2400" b="1" dirty="0" smtClean="0">
                <a:solidFill>
                  <a:srgbClr val="6699FF"/>
                </a:solidFill>
                <a:latin typeface="Georgia" panose="02040502050405020303" pitchFamily="18" charset="0"/>
              </a:rPr>
              <a:t>SET </a:t>
            </a:r>
            <a:r>
              <a:rPr lang="en-US" sz="2400" dirty="0" smtClean="0">
                <a:solidFill>
                  <a:srgbClr val="001642"/>
                </a:solidFill>
                <a:latin typeface="Georgia" panose="02040502050405020303" pitchFamily="18" charset="0"/>
              </a:rPr>
              <a:t>out </a:t>
            </a:r>
            <a:r>
              <a:rPr lang="en-US" sz="2400" dirty="0">
                <a:solidFill>
                  <a:srgbClr val="001642"/>
                </a:solidFill>
                <a:latin typeface="Georgia" panose="02040502050405020303" pitchFamily="18" charset="0"/>
              </a:rPr>
              <a:t>the penalties for violation of the policy. </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Anti-Harassment Policy</a:t>
            </a:r>
            <a:br>
              <a:rPr lang="en-US" b="1" dirty="0" smtClean="0">
                <a:solidFill>
                  <a:schemeClr val="bg1"/>
                </a:solidFill>
                <a:latin typeface="Georgia" panose="02040502050405020303" pitchFamily="18" charset="0"/>
                <a:cs typeface="Times New Roman" panose="02020603050405020304" pitchFamily="18" charset="0"/>
              </a:rPr>
            </a:br>
            <a:r>
              <a:rPr lang="en-US" b="1" dirty="0" smtClean="0">
                <a:solidFill>
                  <a:schemeClr val="bg1"/>
                </a:solidFill>
                <a:latin typeface="Georgia" panose="02040502050405020303" pitchFamily="18" charset="0"/>
                <a:cs typeface="Times New Roman" panose="02020603050405020304" pitchFamily="18" charset="0"/>
              </a:rPr>
              <a:t>Action Items.</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474415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5109091"/>
          </a:xfrm>
          <a:prstGeom prst="rect">
            <a:avLst/>
          </a:prstGeom>
          <a:noFill/>
        </p:spPr>
        <p:txBody>
          <a:bodyPr wrap="square" rtlCol="0">
            <a:spAutoFit/>
          </a:bodyPr>
          <a:lstStyle/>
          <a:p>
            <a:pPr algn="ctr"/>
            <a:endParaRPr lang="en-US" sz="2400" b="1" dirty="0" smtClean="0">
              <a:solidFill>
                <a:srgbClr val="001642"/>
              </a:solidFill>
              <a:latin typeface="Georgia" panose="02040502050405020303" pitchFamily="18" charset="0"/>
            </a:endParaRPr>
          </a:p>
          <a:p>
            <a:pPr algn="ctr"/>
            <a:r>
              <a:rPr lang="en-US" sz="2800" b="1" dirty="0" smtClean="0">
                <a:solidFill>
                  <a:srgbClr val="001642"/>
                </a:solidFill>
                <a:latin typeface="Georgia" panose="02040502050405020303" pitchFamily="18" charset="0"/>
              </a:rPr>
              <a:t>Owners </a:t>
            </a:r>
            <a:r>
              <a:rPr lang="en-US" sz="2800" b="1" dirty="0">
                <a:solidFill>
                  <a:srgbClr val="001642"/>
                </a:solidFill>
                <a:latin typeface="Georgia" panose="02040502050405020303" pitchFamily="18" charset="0"/>
              </a:rPr>
              <a:t>who cannot take care of themselves and/or are a threat to self, others or property.</a:t>
            </a:r>
          </a:p>
          <a:p>
            <a:pPr algn="ctr"/>
            <a:endParaRPr lang="en-US" sz="4000" b="1" dirty="0">
              <a:solidFill>
                <a:srgbClr val="001642"/>
              </a:solidFill>
              <a:latin typeface="Georgia" panose="02040502050405020303" pitchFamily="18" charset="0"/>
            </a:endParaRPr>
          </a:p>
          <a:p>
            <a:pPr algn="ctr"/>
            <a:endParaRPr lang="en-US" sz="4000" b="1" dirty="0" smtClean="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pPr algn="ctr"/>
            <a:endParaRPr lang="en-US" sz="4000" b="1" dirty="0" smtClean="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endParaRPr lang="en-US"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Difficult Resident Scenario #2</a:t>
            </a:r>
            <a:endParaRPr lang="en-US" b="1" dirty="0">
              <a:solidFill>
                <a:schemeClr val="bg1"/>
              </a:solidFill>
              <a:latin typeface="Georgia" panose="02040502050405020303" pitchFamily="18" charset="0"/>
              <a:cs typeface="Times New Roman" panose="02020603050405020304" pitchFamily="18" charset="0"/>
            </a:endParaRPr>
          </a:p>
        </p:txBody>
      </p:sp>
      <p:pic>
        <p:nvPicPr>
          <p:cNvPr id="7" name="Picture 6" descr="Help - Free people icons">
            <a:extLst>
              <a:ext uri="{FF2B5EF4-FFF2-40B4-BE49-F238E27FC236}">
                <a16:creationId xmlns:a16="http://schemas.microsoft.com/office/drawing/2014/main" id="{C358B3DD-D75B-44A6-A1A9-D542D7CEA1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0437" y="365760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109363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041106"/>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r>
              <a:rPr lang="en-US" sz="2400" b="1" u="sng" dirty="0">
                <a:solidFill>
                  <a:srgbClr val="001642"/>
                </a:solidFill>
                <a:latin typeface="Georgia" panose="02040502050405020303" pitchFamily="18" charset="0"/>
              </a:rPr>
              <a:t>Examples</a:t>
            </a:r>
            <a:r>
              <a:rPr lang="en-US" sz="2400" dirty="0">
                <a:solidFill>
                  <a:srgbClr val="001642"/>
                </a:solidFill>
                <a:latin typeface="Georgia" panose="02040502050405020303" pitchFamily="18" charset="0"/>
              </a:rPr>
              <a:t>:  </a:t>
            </a:r>
          </a:p>
          <a:p>
            <a:r>
              <a:rPr lang="en-US" sz="2400" dirty="0" smtClean="0">
                <a:solidFill>
                  <a:srgbClr val="001642"/>
                </a:solidFill>
                <a:latin typeface="Georgia" panose="02040502050405020303" pitchFamily="18" charset="0"/>
              </a:rPr>
              <a:t>Resident who </a:t>
            </a:r>
            <a:r>
              <a:rPr lang="en-US" sz="2400" dirty="0">
                <a:solidFill>
                  <a:srgbClr val="001642"/>
                </a:solidFill>
                <a:latin typeface="Georgia" panose="02040502050405020303" pitchFamily="18" charset="0"/>
              </a:rPr>
              <a:t>forgets to turn off stove after use.</a:t>
            </a:r>
          </a:p>
          <a:p>
            <a:r>
              <a:rPr lang="en-US" sz="2400" dirty="0" smtClean="0">
                <a:solidFill>
                  <a:srgbClr val="001642"/>
                </a:solidFill>
                <a:latin typeface="Georgia" panose="02040502050405020303" pitchFamily="18" charset="0"/>
              </a:rPr>
              <a:t>Resident who </a:t>
            </a:r>
            <a:r>
              <a:rPr lang="en-US" sz="2400" dirty="0">
                <a:solidFill>
                  <a:srgbClr val="001642"/>
                </a:solidFill>
                <a:latin typeface="Georgia" panose="02040502050405020303" pitchFamily="18" charset="0"/>
              </a:rPr>
              <a:t>does not set the thermostat appropriately. </a:t>
            </a:r>
          </a:p>
          <a:p>
            <a:r>
              <a:rPr lang="en-US" sz="2400" dirty="0" smtClean="0">
                <a:solidFill>
                  <a:srgbClr val="001642"/>
                </a:solidFill>
                <a:latin typeface="Georgia" panose="02040502050405020303" pitchFamily="18" charset="0"/>
              </a:rPr>
              <a:t>Resident who </a:t>
            </a:r>
            <a:r>
              <a:rPr lang="en-US" sz="2400" dirty="0">
                <a:solidFill>
                  <a:srgbClr val="001642"/>
                </a:solidFill>
                <a:latin typeface="Georgia" panose="02040502050405020303" pitchFamily="18" charset="0"/>
              </a:rPr>
              <a:t>does </a:t>
            </a:r>
            <a:r>
              <a:rPr lang="en-US" sz="2400" dirty="0" smtClean="0">
                <a:solidFill>
                  <a:srgbClr val="001642"/>
                </a:solidFill>
                <a:latin typeface="Georgia" panose="02040502050405020303" pitchFamily="18" charset="0"/>
              </a:rPr>
              <a:t>not properly dispose </a:t>
            </a:r>
            <a:r>
              <a:rPr lang="en-US" sz="2400" dirty="0">
                <a:solidFill>
                  <a:srgbClr val="001642"/>
                </a:solidFill>
                <a:latin typeface="Georgia" panose="02040502050405020303" pitchFamily="18" charset="0"/>
              </a:rPr>
              <a:t>of </a:t>
            </a:r>
            <a:r>
              <a:rPr lang="en-US" sz="2400" dirty="0" smtClean="0">
                <a:solidFill>
                  <a:srgbClr val="001642"/>
                </a:solidFill>
                <a:latin typeface="Georgia" panose="02040502050405020303" pitchFamily="18" charset="0"/>
              </a:rPr>
              <a:t>bodily </a:t>
            </a:r>
            <a:r>
              <a:rPr lang="en-US" sz="2400" dirty="0">
                <a:solidFill>
                  <a:srgbClr val="001642"/>
                </a:solidFill>
                <a:latin typeface="Georgia" panose="02040502050405020303" pitchFamily="18" charset="0"/>
              </a:rPr>
              <a:t>or pet </a:t>
            </a:r>
            <a:r>
              <a:rPr lang="en-US" sz="2400" dirty="0" smtClean="0">
                <a:solidFill>
                  <a:srgbClr val="001642"/>
                </a:solidFill>
                <a:latin typeface="Georgia" panose="02040502050405020303" pitchFamily="18" charset="0"/>
              </a:rPr>
              <a:t>waste.</a:t>
            </a:r>
            <a:endParaRPr lang="en-US" sz="2400" dirty="0">
              <a:solidFill>
                <a:srgbClr val="001642"/>
              </a:solidFill>
              <a:latin typeface="Georgia" panose="02040502050405020303" pitchFamily="18" charset="0"/>
            </a:endParaRPr>
          </a:p>
          <a:p>
            <a:r>
              <a:rPr lang="en-US" sz="2400" dirty="0" smtClean="0">
                <a:solidFill>
                  <a:srgbClr val="001642"/>
                </a:solidFill>
                <a:latin typeface="Georgia" panose="02040502050405020303" pitchFamily="18" charset="0"/>
              </a:rPr>
              <a:t>Resident who </a:t>
            </a:r>
            <a:r>
              <a:rPr lang="en-US" sz="2400" dirty="0">
                <a:solidFill>
                  <a:srgbClr val="001642"/>
                </a:solidFill>
                <a:latin typeface="Georgia" panose="02040502050405020303" pitchFamily="18" charset="0"/>
              </a:rPr>
              <a:t>becomes a hoarder.</a:t>
            </a:r>
          </a:p>
          <a:p>
            <a:endParaRPr lang="en-US" sz="2400" b="1" u="sng" dirty="0" smtClean="0">
              <a:solidFill>
                <a:srgbClr val="001642"/>
              </a:solidFill>
              <a:latin typeface="Georgia" panose="02040502050405020303" pitchFamily="18" charset="0"/>
            </a:endParaRPr>
          </a:p>
          <a:p>
            <a:r>
              <a:rPr lang="en-US" sz="2400" b="1" u="sng" dirty="0" smtClean="0">
                <a:solidFill>
                  <a:srgbClr val="001642"/>
                </a:solidFill>
                <a:latin typeface="Georgia" panose="02040502050405020303" pitchFamily="18" charset="0"/>
              </a:rPr>
              <a:t>Issue</a:t>
            </a:r>
            <a:r>
              <a:rPr lang="en-US" sz="2400" dirty="0">
                <a:solidFill>
                  <a:srgbClr val="001642"/>
                </a:solidFill>
                <a:latin typeface="Georgia" panose="02040502050405020303" pitchFamily="18" charset="0"/>
              </a:rPr>
              <a:t>:</a:t>
            </a:r>
          </a:p>
          <a:p>
            <a:r>
              <a:rPr lang="en-US" sz="2400" dirty="0" smtClean="0">
                <a:latin typeface="Georgia" panose="02040502050405020303" pitchFamily="18" charset="0"/>
              </a:rPr>
              <a:t>Pose </a:t>
            </a:r>
            <a:r>
              <a:rPr lang="en-US" sz="2400" dirty="0">
                <a:latin typeface="Georgia" panose="02040502050405020303" pitchFamily="18" charset="0"/>
              </a:rPr>
              <a:t>a risk to self, others and/or property.</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Residents who cannot Care for Self or Property</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505357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041106"/>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r>
              <a:rPr lang="en-US" sz="2400" dirty="0">
                <a:solidFill>
                  <a:srgbClr val="6699FF"/>
                </a:solidFill>
                <a:latin typeface="Georgia" panose="02040502050405020303" pitchFamily="18" charset="0"/>
              </a:rPr>
              <a:t>Document</a:t>
            </a:r>
            <a:r>
              <a:rPr lang="en-US" sz="2400" dirty="0">
                <a:latin typeface="Georgia" panose="02040502050405020303" pitchFamily="18" charset="0"/>
              </a:rPr>
              <a:t> issues</a:t>
            </a:r>
            <a:r>
              <a:rPr lang="en-US" sz="2400" dirty="0" smtClean="0">
                <a:latin typeface="Georgia" panose="02040502050405020303" pitchFamily="18" charset="0"/>
              </a:rPr>
              <a:t>.</a:t>
            </a:r>
          </a:p>
          <a:p>
            <a:r>
              <a:rPr lang="en-US" sz="2400" dirty="0">
                <a:latin typeface="Georgia" panose="02040502050405020303" pitchFamily="18" charset="0"/>
              </a:rPr>
              <a:t>Put the concerns </a:t>
            </a:r>
            <a:r>
              <a:rPr lang="en-US" sz="2400" dirty="0">
                <a:solidFill>
                  <a:srgbClr val="6699FF"/>
                </a:solidFill>
                <a:latin typeface="Georgia" panose="02040502050405020303" pitchFamily="18" charset="0"/>
              </a:rPr>
              <a:t>in </a:t>
            </a:r>
            <a:r>
              <a:rPr lang="en-US" sz="2400" dirty="0" smtClean="0">
                <a:solidFill>
                  <a:srgbClr val="6699FF"/>
                </a:solidFill>
                <a:latin typeface="Georgia" panose="02040502050405020303" pitchFamily="18" charset="0"/>
              </a:rPr>
              <a:t>writing </a:t>
            </a:r>
            <a:r>
              <a:rPr lang="en-US" sz="2400" dirty="0" smtClean="0">
                <a:latin typeface="Georgia" panose="02040502050405020303" pitchFamily="18" charset="0"/>
              </a:rPr>
              <a:t>to resident.    </a:t>
            </a:r>
            <a:endParaRPr lang="en-US" sz="2400" dirty="0">
              <a:latin typeface="Georgia" panose="02040502050405020303" pitchFamily="18" charset="0"/>
            </a:endParaRPr>
          </a:p>
          <a:p>
            <a:r>
              <a:rPr lang="en-US" sz="2400" dirty="0">
                <a:latin typeface="Georgia" panose="02040502050405020303" pitchFamily="18" charset="0"/>
              </a:rPr>
              <a:t>Reach out to </a:t>
            </a:r>
            <a:r>
              <a:rPr lang="en-US" sz="2400" dirty="0">
                <a:solidFill>
                  <a:srgbClr val="6699FF"/>
                </a:solidFill>
                <a:latin typeface="Georgia" panose="02040502050405020303" pitchFamily="18" charset="0"/>
              </a:rPr>
              <a:t>contact/family members</a:t>
            </a:r>
            <a:r>
              <a:rPr lang="en-US" sz="2400" dirty="0">
                <a:latin typeface="Georgia" panose="02040502050405020303" pitchFamily="18" charset="0"/>
              </a:rPr>
              <a:t>.</a:t>
            </a:r>
          </a:p>
          <a:p>
            <a:r>
              <a:rPr lang="en-US" sz="2400" dirty="0">
                <a:latin typeface="Georgia" panose="02040502050405020303" pitchFamily="18" charset="0"/>
              </a:rPr>
              <a:t>Reach out to </a:t>
            </a:r>
            <a:r>
              <a:rPr lang="en-US" sz="2400" dirty="0">
                <a:solidFill>
                  <a:srgbClr val="6699FF"/>
                </a:solidFill>
                <a:latin typeface="Georgia" panose="02040502050405020303" pitchFamily="18" charset="0"/>
              </a:rPr>
              <a:t>local resource groups</a:t>
            </a:r>
            <a:r>
              <a:rPr lang="en-US" sz="2400" dirty="0">
                <a:latin typeface="Georgia" panose="02040502050405020303" pitchFamily="18" charset="0"/>
              </a:rPr>
              <a:t>. </a:t>
            </a:r>
          </a:p>
          <a:p>
            <a:r>
              <a:rPr lang="en-US" sz="2400" dirty="0">
                <a:latin typeface="Georgia" panose="02040502050405020303" pitchFamily="18" charset="0"/>
              </a:rPr>
              <a:t>Pose immediate and serious threat of harm to self or property – call the </a:t>
            </a:r>
            <a:r>
              <a:rPr lang="en-US" sz="2400" dirty="0">
                <a:solidFill>
                  <a:srgbClr val="6699FF"/>
                </a:solidFill>
                <a:latin typeface="Georgia" panose="02040502050405020303" pitchFamily="18" charset="0"/>
              </a:rPr>
              <a:t>police/local resource officer </a:t>
            </a:r>
            <a:r>
              <a:rPr lang="en-US" sz="2400" dirty="0">
                <a:latin typeface="Georgia" panose="02040502050405020303" pitchFamily="18" charset="0"/>
              </a:rPr>
              <a:t>for a wellness check</a:t>
            </a:r>
            <a:r>
              <a:rPr lang="en-US" sz="2400" dirty="0" smtClean="0">
                <a:latin typeface="Georgia" panose="02040502050405020303" pitchFamily="18" charset="0"/>
              </a:rPr>
              <a:t>.</a:t>
            </a:r>
          </a:p>
          <a:p>
            <a:r>
              <a:rPr lang="en-US" sz="2400" dirty="0" smtClean="0">
                <a:latin typeface="Georgia" panose="02040502050405020303" pitchFamily="18" charset="0"/>
              </a:rPr>
              <a:t>If the issue persists and is serious, consult an attorney about </a:t>
            </a:r>
            <a:r>
              <a:rPr lang="en-US" sz="2400" dirty="0" smtClean="0">
                <a:solidFill>
                  <a:srgbClr val="6699FF"/>
                </a:solidFill>
                <a:latin typeface="Georgia" panose="02040502050405020303" pitchFamily="18" charset="0"/>
              </a:rPr>
              <a:t>court action/injunction</a:t>
            </a:r>
            <a:r>
              <a:rPr lang="en-US" sz="2400" dirty="0">
                <a:latin typeface="Georgia" panose="02040502050405020303" pitchFamily="18" charset="0"/>
              </a:rPr>
              <a:t>.</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Response Strategies</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2598224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410438"/>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r>
              <a:rPr lang="en-US" sz="2400" b="1" u="sng" dirty="0">
                <a:latin typeface="Georgia" panose="02040502050405020303" pitchFamily="18" charset="0"/>
              </a:rPr>
              <a:t>Sensitivity and Privacy</a:t>
            </a:r>
            <a:r>
              <a:rPr lang="en-US" sz="2400" dirty="0">
                <a:latin typeface="Georgia" panose="02040502050405020303" pitchFamily="18" charset="0"/>
              </a:rPr>
              <a:t>.  Only discuss with those who need to know.  Do not communicate medical </a:t>
            </a:r>
            <a:r>
              <a:rPr lang="en-US" sz="2400" dirty="0" smtClean="0">
                <a:latin typeface="Georgia" panose="02040502050405020303" pitchFamily="18" charset="0"/>
              </a:rPr>
              <a:t>diagnosis/information with third parties.  Stick with articulating your concerns about the conduct/behavior.</a:t>
            </a:r>
          </a:p>
          <a:p>
            <a:endParaRPr lang="en-US" sz="2400" dirty="0">
              <a:latin typeface="Georgia" panose="02040502050405020303" pitchFamily="18" charset="0"/>
            </a:endParaRPr>
          </a:p>
          <a:p>
            <a:r>
              <a:rPr lang="en-US" sz="2400" b="1" u="sng" dirty="0">
                <a:latin typeface="Georgia" panose="02040502050405020303" pitchFamily="18" charset="0"/>
              </a:rPr>
              <a:t>Discrimination </a:t>
            </a:r>
            <a:r>
              <a:rPr lang="en-US" sz="2400" b="1" u="sng" dirty="0" smtClean="0">
                <a:latin typeface="Georgia" panose="02040502050405020303" pitchFamily="18" charset="0"/>
              </a:rPr>
              <a:t>Concerns</a:t>
            </a:r>
            <a:r>
              <a:rPr lang="en-US" sz="2400" dirty="0" smtClean="0">
                <a:latin typeface="Georgia" panose="02040502050405020303" pitchFamily="18" charset="0"/>
              </a:rPr>
              <a:t>.  Resident may </a:t>
            </a:r>
            <a:r>
              <a:rPr lang="en-US" sz="2400" dirty="0">
                <a:latin typeface="Georgia" panose="02040502050405020303" pitchFamily="18" charset="0"/>
              </a:rPr>
              <a:t>not be able to take care of themselves due to disability.  May need to provide a reasonable </a:t>
            </a:r>
            <a:r>
              <a:rPr lang="en-US" sz="2400" dirty="0" smtClean="0">
                <a:latin typeface="Georgia" panose="02040502050405020303" pitchFamily="18" charset="0"/>
              </a:rPr>
              <a:t>accommodation/modification.  </a:t>
            </a:r>
            <a:r>
              <a:rPr lang="en-US" sz="2400" dirty="0">
                <a:latin typeface="Georgia" panose="02040502050405020303" pitchFamily="18" charset="0"/>
              </a:rPr>
              <a:t>Also need to take steps to protect property and other residents.  Delicate balance.  Contact counsel with questions.</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Concerns with Response</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233311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5109091"/>
          </a:xfrm>
          <a:prstGeom prst="rect">
            <a:avLst/>
          </a:prstGeom>
          <a:noFill/>
        </p:spPr>
        <p:txBody>
          <a:bodyPr wrap="square" rtlCol="0">
            <a:spAutoFit/>
          </a:bodyPr>
          <a:lstStyle/>
          <a:p>
            <a:pPr algn="ctr"/>
            <a:endParaRPr lang="en-US" sz="2400" b="1" dirty="0" smtClean="0">
              <a:solidFill>
                <a:srgbClr val="001642"/>
              </a:solidFill>
              <a:latin typeface="Georgia" panose="02040502050405020303" pitchFamily="18" charset="0"/>
            </a:endParaRPr>
          </a:p>
          <a:p>
            <a:pPr algn="ctr"/>
            <a:r>
              <a:rPr lang="en-US" sz="2800" b="1" dirty="0" smtClean="0">
                <a:solidFill>
                  <a:srgbClr val="001642"/>
                </a:solidFill>
                <a:latin typeface="Georgia" panose="02040502050405020303" pitchFamily="18" charset="0"/>
              </a:rPr>
              <a:t>Owners </a:t>
            </a:r>
            <a:r>
              <a:rPr lang="en-US" sz="2800" b="1" dirty="0">
                <a:solidFill>
                  <a:srgbClr val="001642"/>
                </a:solidFill>
                <a:latin typeface="Georgia" panose="02040502050405020303" pitchFamily="18" charset="0"/>
              </a:rPr>
              <a:t>who </a:t>
            </a:r>
            <a:r>
              <a:rPr lang="en-US" sz="2800" b="1" dirty="0" smtClean="0">
                <a:solidFill>
                  <a:srgbClr val="001642"/>
                </a:solidFill>
                <a:latin typeface="Georgia" panose="02040502050405020303" pitchFamily="18" charset="0"/>
              </a:rPr>
              <a:t>disrupts meeting and makes false statements about the Board/Management.</a:t>
            </a:r>
            <a:endParaRPr lang="en-US" sz="2800" b="1" dirty="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pPr algn="ctr"/>
            <a:endParaRPr lang="en-US" sz="4000" b="1" dirty="0" smtClean="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pPr algn="ctr"/>
            <a:endParaRPr lang="en-US" sz="4000" b="1" dirty="0" smtClean="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endParaRPr lang="en-US"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Difficult Resident Scenario #3</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Picture 2" descr="Free Icon | One man shouting to another man">
            <a:extLst>
              <a:ext uri="{FF2B5EF4-FFF2-40B4-BE49-F238E27FC236}">
                <a16:creationId xmlns:a16="http://schemas.microsoft.com/office/drawing/2014/main" id="{2C01822D-9AB6-481E-A270-6770B15919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0437" y="342900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738787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1752600"/>
            <a:ext cx="8229600" cy="4533549"/>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r>
              <a:rPr lang="en-US" sz="2000" b="1" dirty="0" smtClean="0">
                <a:solidFill>
                  <a:srgbClr val="6699FF"/>
                </a:solidFill>
                <a:latin typeface="Georgia" panose="02040502050405020303" pitchFamily="18" charset="0"/>
              </a:rPr>
              <a:t>Before the Meeting …</a:t>
            </a:r>
          </a:p>
          <a:p>
            <a:pPr marL="514350" indent="-514350">
              <a:buAutoNum type="alphaLcPeriod"/>
            </a:pPr>
            <a:r>
              <a:rPr lang="en-US" sz="2000" b="1" dirty="0" smtClean="0">
                <a:solidFill>
                  <a:srgbClr val="6699FF"/>
                </a:solidFill>
                <a:latin typeface="Georgia" panose="02040502050405020303" pitchFamily="18" charset="0"/>
              </a:rPr>
              <a:t>Civility Pledge/Statements/Rules.</a:t>
            </a:r>
          </a:p>
          <a:p>
            <a:pPr marL="514350" indent="-514350">
              <a:buAutoNum type="alphaLcPeriod"/>
            </a:pPr>
            <a:r>
              <a:rPr lang="en-US" sz="2000" b="1" dirty="0" smtClean="0">
                <a:solidFill>
                  <a:srgbClr val="6699FF"/>
                </a:solidFill>
                <a:latin typeface="Georgia" panose="02040502050405020303" pitchFamily="18" charset="0"/>
              </a:rPr>
              <a:t>Provide outlets for complaints outside the meeting process (informational meetings, complaint email/box, board meeting Q&amp;A).</a:t>
            </a:r>
          </a:p>
          <a:p>
            <a:pPr marL="514350" indent="-514350">
              <a:buAutoNum type="alphaLcPeriod"/>
            </a:pPr>
            <a:r>
              <a:rPr lang="en-US" sz="2000" b="1" dirty="0" smtClean="0">
                <a:solidFill>
                  <a:srgbClr val="6699FF"/>
                </a:solidFill>
                <a:latin typeface="Georgia" panose="02040502050405020303" pitchFamily="18" charset="0"/>
              </a:rPr>
              <a:t>Organize an agenda.</a:t>
            </a:r>
          </a:p>
          <a:p>
            <a:pPr marL="514350" indent="-514350">
              <a:buAutoNum type="alphaLcPeriod"/>
            </a:pPr>
            <a:r>
              <a:rPr lang="en-US" sz="2000" b="1" dirty="0" smtClean="0">
                <a:solidFill>
                  <a:srgbClr val="6699FF"/>
                </a:solidFill>
                <a:latin typeface="Georgia" panose="02040502050405020303" pitchFamily="18" charset="0"/>
              </a:rPr>
              <a:t>Set time limits for speaking</a:t>
            </a:r>
          </a:p>
          <a:p>
            <a:pPr marL="514350" indent="-514350">
              <a:buAutoNum type="alphaLcPeriod"/>
            </a:pPr>
            <a:r>
              <a:rPr lang="en-US" sz="2000" b="1" dirty="0" smtClean="0">
                <a:solidFill>
                  <a:srgbClr val="6699FF"/>
                </a:solidFill>
                <a:latin typeface="Georgia" panose="02040502050405020303" pitchFamily="18" charset="0"/>
              </a:rPr>
              <a:t>Be prepared to address hot button topics; have ready responses and appropriate professionals attend.</a:t>
            </a:r>
          </a:p>
          <a:p>
            <a:pPr marL="514350" indent="-514350">
              <a:buAutoNum type="alphaLcPeriod"/>
            </a:pPr>
            <a:r>
              <a:rPr lang="en-US" sz="2000" b="1" dirty="0" smtClean="0">
                <a:solidFill>
                  <a:srgbClr val="6699FF"/>
                </a:solidFill>
                <a:latin typeface="Georgia" panose="02040502050405020303" pitchFamily="18" charset="0"/>
              </a:rPr>
              <a:t>Distribute appropriate information in advance.</a:t>
            </a:r>
          </a:p>
          <a:p>
            <a:pPr marL="514350" indent="-514350">
              <a:buAutoNum type="alphaLcPeriod"/>
            </a:pPr>
            <a:r>
              <a:rPr lang="en-US" sz="2000" b="1" dirty="0" smtClean="0">
                <a:solidFill>
                  <a:srgbClr val="6699FF"/>
                </a:solidFill>
                <a:latin typeface="Georgia" panose="02040502050405020303" pitchFamily="18" charset="0"/>
              </a:rPr>
              <a:t>Exclude non-owners from meetings.</a:t>
            </a:r>
          </a:p>
          <a:p>
            <a:pPr marL="514350" indent="-514350">
              <a:buAutoNum type="alphaLcPeriod"/>
            </a:pPr>
            <a:endParaRPr lang="en-US" sz="2800" b="1" dirty="0" smtClean="0">
              <a:solidFill>
                <a:srgbClr val="6699FF"/>
              </a:solidFill>
            </a:endParaRPr>
          </a:p>
          <a:p>
            <a:pPr marL="514350" indent="-514350">
              <a:buAutoNum type="alphaLcPeriod"/>
            </a:pPr>
            <a:endParaRPr lang="en-US" sz="2800" b="1" dirty="0">
              <a:solidFill>
                <a:srgbClr val="6699FF"/>
              </a:solidFill>
            </a:endParaRPr>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Meeting Preparation:  </a:t>
            </a:r>
            <a:br>
              <a:rPr lang="en-US" b="1" dirty="0" smtClean="0">
                <a:solidFill>
                  <a:schemeClr val="bg1"/>
                </a:solidFill>
                <a:latin typeface="Georgia" panose="02040502050405020303" pitchFamily="18" charset="0"/>
                <a:cs typeface="Times New Roman" panose="02020603050405020304" pitchFamily="18" charset="0"/>
              </a:rPr>
            </a:br>
            <a:r>
              <a:rPr lang="en-US" b="1" dirty="0" smtClean="0">
                <a:solidFill>
                  <a:schemeClr val="bg1"/>
                </a:solidFill>
                <a:latin typeface="Georgia" panose="02040502050405020303" pitchFamily="18" charset="0"/>
                <a:cs typeface="Times New Roman" panose="02020603050405020304" pitchFamily="18" charset="0"/>
              </a:rPr>
              <a:t>Planning and Tools</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3425415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1752600"/>
            <a:ext cx="8229600" cy="5149102"/>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r>
              <a:rPr lang="en-US" sz="2000" b="1" dirty="0" smtClean="0">
                <a:solidFill>
                  <a:srgbClr val="6699FF"/>
                </a:solidFill>
                <a:latin typeface="Georgia" panose="02040502050405020303" pitchFamily="18" charset="0"/>
              </a:rPr>
              <a:t>At the Meeting …</a:t>
            </a:r>
          </a:p>
          <a:p>
            <a:pPr marL="514350" indent="-514350">
              <a:buAutoNum type="alphaLcPeriod"/>
            </a:pPr>
            <a:r>
              <a:rPr lang="en-US" sz="2000" b="1" dirty="0" smtClean="0">
                <a:solidFill>
                  <a:srgbClr val="6699FF"/>
                </a:solidFill>
                <a:latin typeface="Georgia" panose="02040502050405020303" pitchFamily="18" charset="0"/>
              </a:rPr>
              <a:t>Review the rules and agenda at the outset.</a:t>
            </a:r>
          </a:p>
          <a:p>
            <a:pPr marL="514350" indent="-514350">
              <a:buAutoNum type="alphaLcPeriod"/>
            </a:pPr>
            <a:r>
              <a:rPr lang="en-US" sz="2000" b="1" dirty="0" smtClean="0">
                <a:solidFill>
                  <a:srgbClr val="6699FF"/>
                </a:solidFill>
                <a:latin typeface="Georgia" panose="02040502050405020303" pitchFamily="18" charset="0"/>
              </a:rPr>
              <a:t>Stick to the agenda.</a:t>
            </a:r>
          </a:p>
          <a:p>
            <a:pPr marL="514350" indent="-514350">
              <a:buAutoNum type="alphaLcPeriod"/>
            </a:pPr>
            <a:r>
              <a:rPr lang="en-US" sz="2000" b="1" dirty="0" smtClean="0">
                <a:solidFill>
                  <a:srgbClr val="6699FF"/>
                </a:solidFill>
                <a:latin typeface="Georgia" panose="02040502050405020303" pitchFamily="18" charset="0"/>
              </a:rPr>
              <a:t>Adhere to the time limits for speaking.</a:t>
            </a:r>
          </a:p>
          <a:p>
            <a:pPr marL="514350" indent="-514350">
              <a:buAutoNum type="alphaLcPeriod"/>
            </a:pPr>
            <a:r>
              <a:rPr lang="en-US" sz="2000" b="1" dirty="0" smtClean="0">
                <a:solidFill>
                  <a:srgbClr val="6699FF"/>
                </a:solidFill>
                <a:latin typeface="Georgia" panose="02040502050405020303" pitchFamily="18" charset="0"/>
              </a:rPr>
              <a:t>Model civility.</a:t>
            </a:r>
          </a:p>
          <a:p>
            <a:pPr marL="514350" indent="-514350">
              <a:buAutoNum type="alphaLcPeriod"/>
            </a:pPr>
            <a:r>
              <a:rPr lang="en-US" sz="2000" b="1" dirty="0" smtClean="0">
                <a:solidFill>
                  <a:srgbClr val="6699FF"/>
                </a:solidFill>
                <a:latin typeface="Georgia" panose="02040502050405020303" pitchFamily="18" charset="0"/>
              </a:rPr>
              <a:t>Require civility.</a:t>
            </a:r>
          </a:p>
          <a:p>
            <a:pPr marL="514350" indent="-514350">
              <a:buAutoNum type="alphaLcPeriod"/>
            </a:pPr>
            <a:r>
              <a:rPr lang="en-US" sz="2000" b="1" dirty="0" smtClean="0">
                <a:solidFill>
                  <a:srgbClr val="6699FF"/>
                </a:solidFill>
                <a:latin typeface="Georgia" panose="02040502050405020303" pitchFamily="18" charset="0"/>
              </a:rPr>
              <a:t>Record the meeting?  Your jurisdiction may require “consent” and there may be issues with creating this type of Association “record.”</a:t>
            </a:r>
          </a:p>
          <a:p>
            <a:pPr marL="514350" indent="-514350">
              <a:buAutoNum type="alphaLcPeriod"/>
            </a:pPr>
            <a:r>
              <a:rPr lang="en-US" sz="2000" b="1" dirty="0" smtClean="0">
                <a:solidFill>
                  <a:srgbClr val="6699FF"/>
                </a:solidFill>
                <a:latin typeface="Georgia" panose="02040502050405020303" pitchFamily="18" charset="0"/>
              </a:rPr>
              <a:t>Impose penalties for offending conduct.</a:t>
            </a:r>
          </a:p>
          <a:p>
            <a:pPr marL="514350" indent="-514350">
              <a:buAutoNum type="alphaLcPeriod"/>
            </a:pPr>
            <a:r>
              <a:rPr lang="en-US" sz="2000" b="1" dirty="0" smtClean="0">
                <a:solidFill>
                  <a:srgbClr val="6699FF"/>
                </a:solidFill>
                <a:latin typeface="Georgia" panose="02040502050405020303" pitchFamily="18" charset="0"/>
              </a:rPr>
              <a:t>Eject offending owner if they continue to disrupt meeting; avoid physical escalation.</a:t>
            </a:r>
          </a:p>
          <a:p>
            <a:pPr marL="514350" indent="-514350">
              <a:buAutoNum type="alphaLcPeriod"/>
            </a:pPr>
            <a:r>
              <a:rPr lang="en-US" sz="2000" b="1" dirty="0" smtClean="0">
                <a:solidFill>
                  <a:srgbClr val="6699FF"/>
                </a:solidFill>
                <a:latin typeface="Georgia" panose="02040502050405020303" pitchFamily="18" charset="0"/>
              </a:rPr>
              <a:t>Keep accurate meeting minutes.</a:t>
            </a:r>
          </a:p>
          <a:p>
            <a:pPr marL="514350" indent="-514350">
              <a:buAutoNum type="alphaLcPeriod"/>
            </a:pPr>
            <a:endParaRPr lang="en-US" sz="2800" b="1" dirty="0" smtClean="0">
              <a:solidFill>
                <a:srgbClr val="6699FF"/>
              </a:solidFill>
            </a:endParaRPr>
          </a:p>
          <a:p>
            <a:pPr marL="514350" indent="-514350">
              <a:buAutoNum type="alphaLcPeriod"/>
            </a:pPr>
            <a:endParaRPr lang="en-US" sz="2800" b="1" dirty="0">
              <a:solidFill>
                <a:srgbClr val="6699FF"/>
              </a:solidFill>
            </a:endParaRPr>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Meeting Conduct:  Tools</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4010696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
        <p:nvSpPr>
          <p:cNvPr id="5" name="Title 1">
            <a:extLst>
              <a:ext uri="{FF2B5EF4-FFF2-40B4-BE49-F238E27FC236}">
                <a16:creationId xmlns:a16="http://schemas.microsoft.com/office/drawing/2014/main" id="{3678E614-2953-4974-9145-9905D52A41D5}"/>
              </a:ext>
            </a:extLst>
          </p:cNvPr>
          <p:cNvSpPr txBox="1">
            <a:spLocks/>
          </p:cNvSpPr>
          <p:nvPr/>
        </p:nvSpPr>
        <p:spPr>
          <a:xfrm>
            <a:off x="0" y="381000"/>
            <a:ext cx="9144000" cy="1447800"/>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Property Manager Roles</a:t>
            </a:r>
            <a:endParaRPr lang="en-US" b="1" dirty="0">
              <a:solidFill>
                <a:schemeClr val="bg1"/>
              </a:solidFill>
              <a:latin typeface="Georgia" panose="02040502050405020303" pitchFamily="18" charset="0"/>
              <a:cs typeface="Times New Roman" panose="02020603050405020304" pitchFamily="18" charset="0"/>
            </a:endParaRPr>
          </a:p>
        </p:txBody>
      </p:sp>
      <p:sp>
        <p:nvSpPr>
          <p:cNvPr id="3" name="Oval 2"/>
          <p:cNvSpPr/>
          <p:nvPr/>
        </p:nvSpPr>
        <p:spPr>
          <a:xfrm>
            <a:off x="2068793" y="2960150"/>
            <a:ext cx="1732318" cy="1559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051032" y="3272389"/>
            <a:ext cx="1767840" cy="646331"/>
          </a:xfrm>
          <a:prstGeom prst="rect">
            <a:avLst/>
          </a:prstGeom>
          <a:noFill/>
        </p:spPr>
        <p:txBody>
          <a:bodyPr wrap="square" rtlCol="0">
            <a:spAutoFit/>
          </a:bodyPr>
          <a:lstStyle/>
          <a:p>
            <a:pPr algn="ctr"/>
            <a:r>
              <a:rPr lang="en-US" b="1" dirty="0" smtClean="0">
                <a:solidFill>
                  <a:schemeClr val="bg1"/>
                </a:solidFill>
                <a:latin typeface="Georgia" panose="02040502050405020303" pitchFamily="18" charset="0"/>
              </a:rPr>
              <a:t>Building</a:t>
            </a:r>
          </a:p>
          <a:p>
            <a:pPr algn="ctr"/>
            <a:r>
              <a:rPr lang="en-US" b="1" dirty="0" smtClean="0">
                <a:solidFill>
                  <a:schemeClr val="bg1"/>
                </a:solidFill>
                <a:latin typeface="Georgia" panose="02040502050405020303" pitchFamily="18" charset="0"/>
              </a:rPr>
              <a:t>Management</a:t>
            </a:r>
            <a:endParaRPr lang="en-US" b="1" dirty="0">
              <a:solidFill>
                <a:schemeClr val="bg1"/>
              </a:solidFill>
              <a:latin typeface="Georgia" panose="02040502050405020303" pitchFamily="18" charset="0"/>
            </a:endParaRPr>
          </a:p>
        </p:txBody>
      </p:sp>
      <p:sp>
        <p:nvSpPr>
          <p:cNvPr id="9" name="Oval 8"/>
          <p:cNvSpPr/>
          <p:nvPr/>
        </p:nvSpPr>
        <p:spPr>
          <a:xfrm>
            <a:off x="3701949" y="3469733"/>
            <a:ext cx="1767840" cy="1650593"/>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Georgia" panose="02040502050405020303" pitchFamily="18" charset="0"/>
              </a:rPr>
              <a:t>People Manager</a:t>
            </a:r>
            <a:endParaRPr lang="en-US" b="1" dirty="0">
              <a:latin typeface="Georgia" panose="02040502050405020303" pitchFamily="18" charset="0"/>
            </a:endParaRPr>
          </a:p>
        </p:txBody>
      </p:sp>
      <p:sp>
        <p:nvSpPr>
          <p:cNvPr id="10" name="Oval 9"/>
          <p:cNvSpPr/>
          <p:nvPr/>
        </p:nvSpPr>
        <p:spPr>
          <a:xfrm>
            <a:off x="3733800" y="1893351"/>
            <a:ext cx="1656061" cy="1576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Georgia" panose="02040502050405020303" pitchFamily="18" charset="0"/>
              </a:rPr>
              <a:t>Fiscal Services</a:t>
            </a:r>
            <a:endParaRPr lang="en-US" b="1" dirty="0">
              <a:latin typeface="Georgia" panose="02040502050405020303" pitchFamily="18" charset="0"/>
            </a:endParaRPr>
          </a:p>
        </p:txBody>
      </p:sp>
      <p:sp>
        <p:nvSpPr>
          <p:cNvPr id="11" name="Oval 10"/>
          <p:cNvSpPr/>
          <p:nvPr/>
        </p:nvSpPr>
        <p:spPr>
          <a:xfrm>
            <a:off x="4856486" y="4728407"/>
            <a:ext cx="1734688" cy="1578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Georgia" panose="02040502050405020303" pitchFamily="18" charset="0"/>
              </a:rPr>
              <a:t>Meeting</a:t>
            </a:r>
          </a:p>
          <a:p>
            <a:pPr algn="ctr"/>
            <a:r>
              <a:rPr lang="en-US" b="1" dirty="0" smtClean="0">
                <a:latin typeface="Georgia" panose="02040502050405020303" pitchFamily="18" charset="0"/>
              </a:rPr>
              <a:t>Support</a:t>
            </a:r>
            <a:endParaRPr lang="en-US" b="1" dirty="0">
              <a:latin typeface="Georgia" panose="02040502050405020303" pitchFamily="18" charset="0"/>
            </a:endParaRPr>
          </a:p>
        </p:txBody>
      </p:sp>
      <p:sp>
        <p:nvSpPr>
          <p:cNvPr id="12" name="Oval 11"/>
          <p:cNvSpPr/>
          <p:nvPr/>
        </p:nvSpPr>
        <p:spPr>
          <a:xfrm>
            <a:off x="5342974" y="2883950"/>
            <a:ext cx="1747354" cy="1635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Georgia" panose="02040502050405020303" pitchFamily="18" charset="0"/>
              </a:rPr>
              <a:t>Contract&amp; Vendor Services</a:t>
            </a:r>
            <a:endParaRPr lang="en-US" b="1" dirty="0">
              <a:latin typeface="Georgia" panose="02040502050405020303" pitchFamily="18" charset="0"/>
            </a:endParaRPr>
          </a:p>
        </p:txBody>
      </p:sp>
      <p:sp>
        <p:nvSpPr>
          <p:cNvPr id="13" name="Oval 12"/>
          <p:cNvSpPr/>
          <p:nvPr/>
        </p:nvSpPr>
        <p:spPr>
          <a:xfrm>
            <a:off x="2551397" y="4728407"/>
            <a:ext cx="1767840" cy="15781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Georgia" panose="02040502050405020303" pitchFamily="18" charset="0"/>
              </a:rPr>
              <a:t>Clerical Support</a:t>
            </a:r>
            <a:endParaRPr lang="en-US" b="1" dirty="0">
              <a:latin typeface="Georgia" panose="02040502050405020303" pitchFamily="18" charset="0"/>
            </a:endParaRPr>
          </a:p>
        </p:txBody>
      </p:sp>
    </p:spTree>
    <p:extLst>
      <p:ext uri="{BB962C8B-B14F-4D97-AF65-F5344CB8AC3E}">
        <p14:creationId xmlns:p14="http://schemas.microsoft.com/office/powerpoint/2010/main" val="3574102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678204"/>
          </a:xfrm>
          <a:prstGeom prst="rect">
            <a:avLst/>
          </a:prstGeom>
          <a:noFill/>
        </p:spPr>
        <p:txBody>
          <a:bodyPr wrap="square" rtlCol="0">
            <a:spAutoFit/>
          </a:bodyPr>
          <a:lstStyle/>
          <a:p>
            <a:pPr algn="ctr"/>
            <a:endParaRPr lang="en-US" sz="2400" b="1" dirty="0" smtClean="0">
              <a:solidFill>
                <a:srgbClr val="001642"/>
              </a:solidFill>
              <a:latin typeface="Georgia" panose="02040502050405020303" pitchFamily="18" charset="0"/>
            </a:endParaRPr>
          </a:p>
          <a:p>
            <a:pPr algn="ctr"/>
            <a:r>
              <a:rPr lang="en-US" sz="2800" b="1" dirty="0" smtClean="0">
                <a:solidFill>
                  <a:srgbClr val="001642"/>
                </a:solidFill>
                <a:latin typeface="Georgia" panose="02040502050405020303" pitchFamily="18" charset="0"/>
              </a:rPr>
              <a:t>Owners </a:t>
            </a:r>
            <a:r>
              <a:rPr lang="en-US" sz="2800" b="1" dirty="0">
                <a:solidFill>
                  <a:srgbClr val="001642"/>
                </a:solidFill>
                <a:latin typeface="Georgia" panose="02040502050405020303" pitchFamily="18" charset="0"/>
              </a:rPr>
              <a:t>who </a:t>
            </a:r>
            <a:r>
              <a:rPr lang="en-US" sz="2800" b="1" dirty="0" smtClean="0">
                <a:solidFill>
                  <a:srgbClr val="001642"/>
                </a:solidFill>
                <a:latin typeface="Georgia" panose="02040502050405020303" pitchFamily="18" charset="0"/>
              </a:rPr>
              <a:t>spreads false information about the Board/Management.</a:t>
            </a:r>
            <a:endParaRPr lang="en-US" sz="2800" b="1" dirty="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pPr algn="ctr"/>
            <a:endParaRPr lang="en-US" sz="4000" b="1" dirty="0" smtClean="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pPr algn="ctr"/>
            <a:endParaRPr lang="en-US" sz="4000" b="1" dirty="0" smtClean="0">
              <a:solidFill>
                <a:srgbClr val="001642"/>
              </a:solidFill>
              <a:latin typeface="Georgia" panose="02040502050405020303" pitchFamily="18" charset="0"/>
            </a:endParaRPr>
          </a:p>
          <a:p>
            <a:pPr algn="ctr"/>
            <a:endParaRPr lang="en-US" sz="4000" b="1" dirty="0">
              <a:solidFill>
                <a:srgbClr val="001642"/>
              </a:solidFill>
              <a:latin typeface="Georgia" panose="02040502050405020303" pitchFamily="18" charset="0"/>
            </a:endParaRPr>
          </a:p>
          <a:p>
            <a:endParaRPr lang="en-US"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Difficult Resident Scenario #4</a:t>
            </a:r>
            <a:endParaRPr lang="en-US" b="1" dirty="0">
              <a:solidFill>
                <a:schemeClr val="bg1"/>
              </a:solidFill>
              <a:latin typeface="Georgia" panose="02040502050405020303" pitchFamily="18" charset="0"/>
              <a:cs typeface="Times New Roman" panose="02020603050405020304" pitchFamily="18" charset="0"/>
            </a:endParaRPr>
          </a:p>
        </p:txBody>
      </p:sp>
      <p:pic>
        <p:nvPicPr>
          <p:cNvPr id="7" name="Picture 2" descr="Whispering Icon - Free Download, PNG and Vector">
            <a:extLst>
              <a:ext uri="{FF2B5EF4-FFF2-40B4-BE49-F238E27FC236}">
                <a16:creationId xmlns:a16="http://schemas.microsoft.com/office/drawing/2014/main" id="{A2F7D6CF-39E1-4DF3-A34A-889172F7DA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158171"/>
            <a:ext cx="1867062" cy="1867062"/>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3484339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1752600"/>
            <a:ext cx="8229600" cy="4918269"/>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r>
              <a:rPr lang="en-US" sz="2900" dirty="0">
                <a:solidFill>
                  <a:srgbClr val="001642"/>
                </a:solidFill>
                <a:latin typeface="Georgia" panose="02040502050405020303" pitchFamily="18" charset="0"/>
              </a:rPr>
              <a:t>Opinion/complaining versus making a false statement of facts.</a:t>
            </a:r>
          </a:p>
          <a:p>
            <a:pPr lvl="1"/>
            <a:r>
              <a:rPr lang="en-US" sz="2500" dirty="0">
                <a:solidFill>
                  <a:srgbClr val="001642"/>
                </a:solidFill>
                <a:latin typeface="Georgia" panose="02040502050405020303" pitchFamily="18" charset="0"/>
              </a:rPr>
              <a:t>The Board does not know what it is doing.</a:t>
            </a:r>
          </a:p>
          <a:p>
            <a:pPr lvl="1"/>
            <a:r>
              <a:rPr lang="en-US" sz="2500" dirty="0">
                <a:solidFill>
                  <a:srgbClr val="001642"/>
                </a:solidFill>
                <a:latin typeface="Georgia" panose="02040502050405020303" pitchFamily="18" charset="0"/>
              </a:rPr>
              <a:t>Board Member X stole money from the reserves.</a:t>
            </a:r>
          </a:p>
          <a:p>
            <a:r>
              <a:rPr lang="en-US" sz="2900" dirty="0">
                <a:solidFill>
                  <a:srgbClr val="001642"/>
                </a:solidFill>
                <a:latin typeface="Georgia" panose="02040502050405020303" pitchFamily="18" charset="0"/>
              </a:rPr>
              <a:t>Who heard it</a:t>
            </a:r>
          </a:p>
          <a:p>
            <a:pPr lvl="1"/>
            <a:r>
              <a:rPr lang="en-US" sz="2500" dirty="0">
                <a:solidFill>
                  <a:srgbClr val="001642"/>
                </a:solidFill>
                <a:latin typeface="Georgia" panose="02040502050405020303" pitchFamily="18" charset="0"/>
              </a:rPr>
              <a:t>Were the false accusations made in the presence of others or disseminated to others?</a:t>
            </a:r>
          </a:p>
          <a:p>
            <a:r>
              <a:rPr lang="en-US" sz="2900" dirty="0">
                <a:solidFill>
                  <a:srgbClr val="001642"/>
                </a:solidFill>
                <a:latin typeface="Georgia" panose="02040502050405020303" pitchFamily="18" charset="0"/>
              </a:rPr>
              <a:t>Who was it about.</a:t>
            </a:r>
          </a:p>
          <a:p>
            <a:r>
              <a:rPr lang="en-US" sz="2900" dirty="0">
                <a:solidFill>
                  <a:srgbClr val="001642"/>
                </a:solidFill>
                <a:latin typeface="Georgia" panose="02040502050405020303" pitchFamily="18" charset="0"/>
              </a:rPr>
              <a:t>Has the statement caused harm.</a:t>
            </a:r>
          </a:p>
          <a:p>
            <a:pPr marL="514350" indent="-514350">
              <a:buAutoNum type="alphaLcPeriod"/>
            </a:pPr>
            <a:endParaRPr lang="en-US" sz="2800" b="1" dirty="0" smtClean="0">
              <a:solidFill>
                <a:srgbClr val="6699FF"/>
              </a:solidFill>
            </a:endParaRPr>
          </a:p>
          <a:p>
            <a:pPr marL="514350" indent="-514350">
              <a:buAutoNum type="alphaLcPeriod"/>
            </a:pPr>
            <a:endParaRPr lang="en-US" sz="2800" b="1" dirty="0">
              <a:solidFill>
                <a:srgbClr val="6699FF"/>
              </a:solidFill>
            </a:endParaRPr>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2866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Slander/Libel?</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3557371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1752600"/>
            <a:ext cx="8229600" cy="4102662"/>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marL="457200" indent="-457200">
              <a:buFont typeface="Arial" panose="020B0604020202020204" pitchFamily="34" charset="0"/>
              <a:buChar char="•"/>
            </a:pPr>
            <a:r>
              <a:rPr lang="en-US" sz="2400" dirty="0" smtClean="0">
                <a:solidFill>
                  <a:srgbClr val="001642"/>
                </a:solidFill>
                <a:latin typeface="Georgia" panose="02040502050405020303" pitchFamily="18" charset="0"/>
              </a:rPr>
              <a:t>Move on.</a:t>
            </a:r>
          </a:p>
          <a:p>
            <a:pPr marL="457200" indent="-457200">
              <a:buFont typeface="Arial" panose="020B0604020202020204" pitchFamily="34" charset="0"/>
              <a:buChar char="•"/>
            </a:pPr>
            <a:r>
              <a:rPr lang="en-US" sz="2400" dirty="0" smtClean="0">
                <a:solidFill>
                  <a:srgbClr val="001642"/>
                </a:solidFill>
                <a:latin typeface="Georgia" panose="02040502050405020303" pitchFamily="18" charset="0"/>
              </a:rPr>
              <a:t>Positive </a:t>
            </a:r>
            <a:r>
              <a:rPr lang="en-US" sz="2400" dirty="0">
                <a:solidFill>
                  <a:srgbClr val="001642"/>
                </a:solidFill>
                <a:latin typeface="Georgia" panose="02040502050405020303" pitchFamily="18" charset="0"/>
              </a:rPr>
              <a:t>Communication and transparency. Provide accurate information; the board/property manager can use their “bully pulpit” to correct the false information spread whether in real time at a meeting or through an owner communication.</a:t>
            </a:r>
          </a:p>
          <a:p>
            <a:pPr marL="457200" indent="-457200">
              <a:buFont typeface="Arial" panose="020B0604020202020204" pitchFamily="34" charset="0"/>
              <a:buChar char="•"/>
            </a:pPr>
            <a:r>
              <a:rPr lang="en-US" sz="2400" dirty="0" smtClean="0">
                <a:solidFill>
                  <a:srgbClr val="001642"/>
                </a:solidFill>
                <a:latin typeface="Georgia" panose="02040502050405020303" pitchFamily="18" charset="0"/>
              </a:rPr>
              <a:t>Develop Social </a:t>
            </a:r>
            <a:r>
              <a:rPr lang="en-US" sz="2400" dirty="0">
                <a:solidFill>
                  <a:srgbClr val="001642"/>
                </a:solidFill>
                <a:latin typeface="Georgia" panose="02040502050405020303" pitchFamily="18" charset="0"/>
              </a:rPr>
              <a:t>Media </a:t>
            </a:r>
            <a:r>
              <a:rPr lang="en-US" sz="2400" dirty="0" smtClean="0">
                <a:solidFill>
                  <a:srgbClr val="001642"/>
                </a:solidFill>
                <a:latin typeface="Georgia" panose="02040502050405020303" pitchFamily="18" charset="0"/>
              </a:rPr>
              <a:t>Policy/Statement.</a:t>
            </a:r>
            <a:endParaRPr lang="en-US" sz="2400" dirty="0">
              <a:solidFill>
                <a:srgbClr val="001642"/>
              </a:solidFill>
              <a:latin typeface="Georgia" panose="02040502050405020303" pitchFamily="18" charset="0"/>
            </a:endParaRPr>
          </a:p>
          <a:p>
            <a:pPr marL="457200" indent="-457200">
              <a:buFont typeface="Arial" panose="020B0604020202020204" pitchFamily="34" charset="0"/>
              <a:buChar char="•"/>
            </a:pPr>
            <a:r>
              <a:rPr lang="en-US" sz="2400" dirty="0" smtClean="0">
                <a:solidFill>
                  <a:srgbClr val="001642"/>
                </a:solidFill>
                <a:latin typeface="Georgia" panose="02040502050405020303" pitchFamily="18" charset="0"/>
              </a:rPr>
              <a:t>Cease </a:t>
            </a:r>
            <a:r>
              <a:rPr lang="en-US" sz="2400" dirty="0">
                <a:solidFill>
                  <a:srgbClr val="001642"/>
                </a:solidFill>
                <a:latin typeface="Georgia" panose="02040502050405020303" pitchFamily="18" charset="0"/>
              </a:rPr>
              <a:t>and Desist and legal response options.</a:t>
            </a:r>
          </a:p>
          <a:p>
            <a:pPr marL="514350" indent="-514350">
              <a:buAutoNum type="alphaLcPeriod"/>
            </a:pPr>
            <a:endParaRPr lang="en-US" sz="2800" b="1" dirty="0" smtClean="0">
              <a:solidFill>
                <a:srgbClr val="6699FF"/>
              </a:solidFill>
            </a:endParaRPr>
          </a:p>
          <a:p>
            <a:pPr marL="514350" indent="-514350">
              <a:buAutoNum type="alphaLcPeriod"/>
            </a:pPr>
            <a:endParaRPr lang="en-US" sz="2800" b="1" dirty="0">
              <a:solidFill>
                <a:srgbClr val="6699FF"/>
              </a:solidFill>
            </a:endParaRPr>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2866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Options for Response</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510751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3648"/>
            <a:ext cx="7543800" cy="3370996"/>
          </a:xfrm>
        </p:spPr>
        <p:txBody>
          <a:bodyPr>
            <a:normAutofit/>
          </a:bodyPr>
          <a:lstStyle/>
          <a:p>
            <a:pPr algn="ctr"/>
            <a:r>
              <a:rPr lang="en-US" sz="7200" b="1" dirty="0" smtClean="0"/>
              <a:t>QUESTIONS</a:t>
            </a:r>
            <a:endParaRPr lang="en-US" sz="7200" b="1" dirty="0"/>
          </a:p>
        </p:txBody>
      </p:sp>
      <p:pic>
        <p:nvPicPr>
          <p:cNvPr id="5"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2978325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2133600"/>
            <a:ext cx="8229600" cy="1600438"/>
          </a:xfrm>
          <a:prstGeom prst="rect">
            <a:avLst/>
          </a:prstGeom>
          <a:noFill/>
        </p:spPr>
        <p:txBody>
          <a:bodyPr wrap="square" rtlCol="0">
            <a:spAutoFit/>
          </a:bodyPr>
          <a:lstStyle/>
          <a:p>
            <a:pPr algn="ctr"/>
            <a:r>
              <a:rPr lang="en-US" sz="4000" b="1" dirty="0">
                <a:solidFill>
                  <a:srgbClr val="001642"/>
                </a:solidFill>
                <a:latin typeface="Georgia" panose="02040502050405020303" pitchFamily="18" charset="0"/>
              </a:rPr>
              <a:t>Resident versus Resident Complaints</a:t>
            </a:r>
            <a:r>
              <a:rPr lang="en-US" sz="4000" b="1" dirty="0" smtClean="0">
                <a:solidFill>
                  <a:srgbClr val="001642"/>
                </a:solidFill>
                <a:latin typeface="Georgia" panose="02040502050405020303" pitchFamily="18" charset="0"/>
              </a:rPr>
              <a:t>.</a:t>
            </a:r>
            <a:endParaRPr lang="en-US" sz="4000" b="1" dirty="0">
              <a:solidFill>
                <a:srgbClr val="001642"/>
              </a:solidFill>
              <a:latin typeface="Georgia" panose="02040502050405020303" pitchFamily="18" charset="0"/>
            </a:endParaRPr>
          </a:p>
          <a:p>
            <a:endParaRPr lang="en-US"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81000"/>
            <a:ext cx="9144000" cy="1491553"/>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Difficult Resident Scenario #1</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Picture 2" descr="tug of war icon, sport competition, person icon tug of war icon, sport competition, person icon, stick figure people compete stick figure people business team conflict stock illustrations">
            <a:extLst>
              <a:ext uri="{FF2B5EF4-FFF2-40B4-BE49-F238E27FC236}">
                <a16:creationId xmlns:a16="http://schemas.microsoft.com/office/drawing/2014/main" id="{DA3FDA15-9BA1-4BC5-8BE9-23A67D7F86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657600"/>
            <a:ext cx="3009900" cy="1932828"/>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63381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034951"/>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lvl="0">
              <a:lnSpc>
                <a:spcPct val="105000"/>
              </a:lnSpc>
            </a:pPr>
            <a:r>
              <a:rPr lang="en-US" sz="2800" b="1" dirty="0" smtClean="0">
                <a:solidFill>
                  <a:srgbClr val="001642"/>
                </a:solidFill>
                <a:latin typeface="Georgia" panose="02040502050405020303" pitchFamily="18" charset="0"/>
              </a:rPr>
              <a:t>Should </a:t>
            </a:r>
            <a:r>
              <a:rPr lang="en-US" sz="2800" b="1" dirty="0">
                <a:solidFill>
                  <a:srgbClr val="001642"/>
                </a:solidFill>
                <a:latin typeface="Georgia" panose="02040502050405020303" pitchFamily="18" charset="0"/>
              </a:rPr>
              <a:t>the Board </a:t>
            </a:r>
            <a:r>
              <a:rPr lang="en-US" sz="2800" b="1" dirty="0">
                <a:solidFill>
                  <a:srgbClr val="6699FF"/>
                </a:solidFill>
                <a:latin typeface="Georgia" panose="02040502050405020303" pitchFamily="18" charset="0"/>
              </a:rPr>
              <a:t>Intervene</a:t>
            </a:r>
            <a:r>
              <a:rPr lang="en-US" sz="2800" b="1" dirty="0">
                <a:solidFill>
                  <a:srgbClr val="001642"/>
                </a:solidFill>
                <a:latin typeface="Georgia" panose="02040502050405020303" pitchFamily="18" charset="0"/>
              </a:rPr>
              <a:t>?</a:t>
            </a:r>
          </a:p>
          <a:p>
            <a:pPr lvl="0">
              <a:lnSpc>
                <a:spcPct val="105000"/>
              </a:lnSpc>
            </a:pPr>
            <a:endParaRPr lang="en-US" sz="1200" b="1" dirty="0" smtClean="0">
              <a:solidFill>
                <a:srgbClr val="001642"/>
              </a:solidFill>
              <a:latin typeface="Georgia" panose="02040502050405020303" pitchFamily="18" charset="0"/>
            </a:endParaRPr>
          </a:p>
          <a:p>
            <a:pPr lvl="0">
              <a:lnSpc>
                <a:spcPct val="105000"/>
              </a:lnSpc>
            </a:pPr>
            <a:r>
              <a:rPr lang="en-US" sz="2800" b="1" dirty="0" smtClean="0">
                <a:solidFill>
                  <a:srgbClr val="001642"/>
                </a:solidFill>
                <a:latin typeface="Georgia" panose="02040502050405020303" pitchFamily="18" charset="0"/>
              </a:rPr>
              <a:t>Does </a:t>
            </a:r>
            <a:r>
              <a:rPr lang="en-US" sz="2800" b="1" dirty="0">
                <a:solidFill>
                  <a:srgbClr val="001642"/>
                </a:solidFill>
                <a:latin typeface="Georgia" panose="02040502050405020303" pitchFamily="18" charset="0"/>
              </a:rPr>
              <a:t>the Complaint Involve </a:t>
            </a:r>
            <a:r>
              <a:rPr lang="en-US" sz="2800" b="1" dirty="0">
                <a:solidFill>
                  <a:srgbClr val="6699FF"/>
                </a:solidFill>
                <a:latin typeface="Georgia" panose="02040502050405020303" pitchFamily="18" charset="0"/>
              </a:rPr>
              <a:t>Enforcement of the Rules</a:t>
            </a:r>
            <a:r>
              <a:rPr lang="en-US" sz="2800" b="1" dirty="0">
                <a:solidFill>
                  <a:srgbClr val="001642"/>
                </a:solidFill>
                <a:latin typeface="Georgia" panose="02040502050405020303" pitchFamily="18" charset="0"/>
              </a:rPr>
              <a:t>?</a:t>
            </a:r>
          </a:p>
          <a:p>
            <a:pPr lvl="0">
              <a:lnSpc>
                <a:spcPct val="105000"/>
              </a:lnSpc>
            </a:pPr>
            <a:endParaRPr lang="en-US" sz="1200" b="1" dirty="0" smtClean="0">
              <a:solidFill>
                <a:srgbClr val="001642"/>
              </a:solidFill>
              <a:latin typeface="Georgia" panose="02040502050405020303" pitchFamily="18" charset="0"/>
            </a:endParaRPr>
          </a:p>
          <a:p>
            <a:pPr lvl="0">
              <a:lnSpc>
                <a:spcPct val="105000"/>
              </a:lnSpc>
            </a:pPr>
            <a:r>
              <a:rPr lang="en-US" sz="2800" b="1" dirty="0" smtClean="0">
                <a:solidFill>
                  <a:srgbClr val="001642"/>
                </a:solidFill>
                <a:latin typeface="Georgia" panose="02040502050405020303" pitchFamily="18" charset="0"/>
              </a:rPr>
              <a:t>What </a:t>
            </a:r>
            <a:r>
              <a:rPr lang="en-US" sz="2800" b="1" dirty="0">
                <a:solidFill>
                  <a:srgbClr val="001642"/>
                </a:solidFill>
                <a:latin typeface="Georgia" panose="02040502050405020303" pitchFamily="18" charset="0"/>
              </a:rPr>
              <a:t>is the </a:t>
            </a:r>
            <a:r>
              <a:rPr lang="en-US" sz="2800" b="1" dirty="0">
                <a:solidFill>
                  <a:srgbClr val="6699FF"/>
                </a:solidFill>
                <a:latin typeface="Georgia" panose="02040502050405020303" pitchFamily="18" charset="0"/>
              </a:rPr>
              <a:t>impact</a:t>
            </a:r>
            <a:r>
              <a:rPr lang="en-US" sz="2800" b="1" dirty="0">
                <a:solidFill>
                  <a:srgbClr val="001642"/>
                </a:solidFill>
                <a:latin typeface="Georgia" panose="02040502050405020303" pitchFamily="18" charset="0"/>
              </a:rPr>
              <a:t> on the general community/property?</a:t>
            </a:r>
          </a:p>
          <a:p>
            <a:pPr lvl="0">
              <a:lnSpc>
                <a:spcPct val="105000"/>
              </a:lnSpc>
            </a:pPr>
            <a:endParaRPr lang="en-US" sz="1200" b="1" dirty="0" smtClean="0">
              <a:solidFill>
                <a:srgbClr val="001642"/>
              </a:solidFill>
              <a:latin typeface="Georgia" panose="02040502050405020303" pitchFamily="18" charset="0"/>
            </a:endParaRPr>
          </a:p>
          <a:p>
            <a:pPr lvl="0">
              <a:lnSpc>
                <a:spcPct val="105000"/>
              </a:lnSpc>
            </a:pPr>
            <a:r>
              <a:rPr lang="en-US" sz="2800" b="1" dirty="0" smtClean="0">
                <a:solidFill>
                  <a:srgbClr val="001642"/>
                </a:solidFill>
                <a:latin typeface="Georgia" panose="02040502050405020303" pitchFamily="18" charset="0"/>
              </a:rPr>
              <a:t>Does </a:t>
            </a:r>
            <a:r>
              <a:rPr lang="en-US" sz="2800" b="1" dirty="0">
                <a:solidFill>
                  <a:srgbClr val="001642"/>
                </a:solidFill>
                <a:latin typeface="Georgia" panose="02040502050405020303" pitchFamily="18" charset="0"/>
              </a:rPr>
              <a:t>the complained of conduct amount to </a:t>
            </a:r>
            <a:r>
              <a:rPr lang="en-US" sz="2800" b="1" dirty="0">
                <a:solidFill>
                  <a:srgbClr val="6699FF"/>
                </a:solidFill>
                <a:latin typeface="Georgia" panose="02040502050405020303" pitchFamily="18" charset="0"/>
              </a:rPr>
              <a:t>harassment</a:t>
            </a:r>
            <a:r>
              <a:rPr lang="en-US" sz="2800" b="1" dirty="0" smtClean="0">
                <a:solidFill>
                  <a:srgbClr val="001642"/>
                </a:solidFill>
                <a:latin typeface="Georgia" panose="02040502050405020303" pitchFamily="18" charset="0"/>
              </a:rPr>
              <a:t>?</a:t>
            </a:r>
            <a:endParaRPr lang="en-US" sz="2800" b="1" dirty="0">
              <a:solidFill>
                <a:srgbClr val="001642"/>
              </a:solidFill>
              <a:latin typeface="Georgia" panose="02040502050405020303" pitchFamily="18" charset="0"/>
            </a:endParaRPr>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Resident v. Resident Complaints</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83405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3431709"/>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a:lnSpc>
                <a:spcPct val="105000"/>
              </a:lnSpc>
              <a:spcBef>
                <a:spcPts val="0"/>
              </a:spcBef>
            </a:pPr>
            <a:r>
              <a:rPr lang="en-US" sz="2800" b="1" dirty="0">
                <a:solidFill>
                  <a:srgbClr val="001642"/>
                </a:solidFill>
                <a:latin typeface="Georgia" panose="02040502050405020303" pitchFamily="18" charset="0"/>
              </a:rPr>
              <a:t>Is this strictly between two owners (and does not involve harassment)? </a:t>
            </a:r>
            <a:r>
              <a:rPr lang="en-US" sz="2800" b="1" dirty="0" smtClean="0">
                <a:solidFill>
                  <a:srgbClr val="001642"/>
                </a:solidFill>
                <a:latin typeface="Georgia" panose="02040502050405020303" pitchFamily="18" charset="0"/>
              </a:rPr>
              <a:t>May be able to </a:t>
            </a:r>
            <a:r>
              <a:rPr lang="en-US" sz="2800" b="1" dirty="0">
                <a:solidFill>
                  <a:srgbClr val="001642"/>
                </a:solidFill>
                <a:latin typeface="Georgia" panose="02040502050405020303" pitchFamily="18" charset="0"/>
              </a:rPr>
              <a:t>l</a:t>
            </a:r>
            <a:r>
              <a:rPr lang="en-US" sz="2800" b="1" dirty="0" smtClean="0">
                <a:solidFill>
                  <a:srgbClr val="001642"/>
                </a:solidFill>
                <a:latin typeface="Georgia" panose="02040502050405020303" pitchFamily="18" charset="0"/>
              </a:rPr>
              <a:t>eave </a:t>
            </a:r>
            <a:r>
              <a:rPr lang="en-US" sz="2800" b="1" dirty="0">
                <a:solidFill>
                  <a:srgbClr val="001642"/>
                </a:solidFill>
                <a:latin typeface="Georgia" panose="02040502050405020303" pitchFamily="18" charset="0"/>
              </a:rPr>
              <a:t>it to the owners.</a:t>
            </a:r>
          </a:p>
          <a:p>
            <a:pPr>
              <a:lnSpc>
                <a:spcPct val="105000"/>
              </a:lnSpc>
            </a:pPr>
            <a:endParaRPr lang="en-US" sz="2800" b="1" dirty="0">
              <a:solidFill>
                <a:srgbClr val="001642"/>
              </a:solidFill>
              <a:latin typeface="Georgia" panose="02040502050405020303" pitchFamily="18" charset="0"/>
            </a:endParaRPr>
          </a:p>
          <a:p>
            <a:pPr>
              <a:lnSpc>
                <a:spcPct val="105000"/>
              </a:lnSpc>
              <a:spcBef>
                <a:spcPts val="0"/>
              </a:spcBef>
            </a:pPr>
            <a:r>
              <a:rPr lang="en-US" sz="2800" b="1" dirty="0">
                <a:solidFill>
                  <a:srgbClr val="001642"/>
                </a:solidFill>
                <a:latin typeface="Georgia" panose="02040502050405020303" pitchFamily="18" charset="0"/>
              </a:rPr>
              <a:t>General building problem?  Community-wide communication.</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Intervene? Options.</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2863153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207306"/>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a:lnSpc>
                <a:spcPct val="105000"/>
              </a:lnSpc>
              <a:spcBef>
                <a:spcPts val="0"/>
              </a:spcBef>
            </a:pPr>
            <a:r>
              <a:rPr lang="en-US" sz="2400" b="1" dirty="0">
                <a:solidFill>
                  <a:srgbClr val="001642"/>
                </a:solidFill>
                <a:latin typeface="Georgia" panose="02040502050405020303" pitchFamily="18" charset="0"/>
              </a:rPr>
              <a:t>Does the complained of conduct </a:t>
            </a:r>
            <a:r>
              <a:rPr lang="en-US" sz="2400" b="1" dirty="0">
                <a:solidFill>
                  <a:srgbClr val="6699FF"/>
                </a:solidFill>
                <a:latin typeface="Georgia" panose="02040502050405020303" pitchFamily="18" charset="0"/>
              </a:rPr>
              <a:t>violate the governing documents</a:t>
            </a:r>
            <a:r>
              <a:rPr lang="en-US" sz="2400" b="1" dirty="0">
                <a:solidFill>
                  <a:srgbClr val="001642"/>
                </a:solidFill>
                <a:latin typeface="Georgia" panose="02040502050405020303" pitchFamily="18" charset="0"/>
              </a:rPr>
              <a:t>? Implicate the common areas or generally interfere with owners’ rights? </a:t>
            </a:r>
          </a:p>
          <a:p>
            <a:pPr>
              <a:lnSpc>
                <a:spcPct val="105000"/>
              </a:lnSpc>
            </a:pPr>
            <a:endParaRPr lang="en-US" sz="2400" b="1" dirty="0">
              <a:solidFill>
                <a:srgbClr val="001642"/>
              </a:solidFill>
              <a:latin typeface="Georgia" panose="02040502050405020303" pitchFamily="18" charset="0"/>
            </a:endParaRPr>
          </a:p>
          <a:p>
            <a:pPr>
              <a:lnSpc>
                <a:spcPct val="105000"/>
              </a:lnSpc>
              <a:spcBef>
                <a:spcPts val="0"/>
              </a:spcBef>
            </a:pPr>
            <a:r>
              <a:rPr lang="en-US" sz="2400" b="1" dirty="0">
                <a:solidFill>
                  <a:srgbClr val="001642"/>
                </a:solidFill>
                <a:latin typeface="Georgia" panose="02040502050405020303" pitchFamily="18" charset="0"/>
              </a:rPr>
              <a:t>Obligation to enforce the condominium governing documents and to do so </a:t>
            </a:r>
            <a:r>
              <a:rPr lang="en-US" sz="2400" b="1" dirty="0">
                <a:solidFill>
                  <a:srgbClr val="6699FF"/>
                </a:solidFill>
                <a:latin typeface="Georgia" panose="02040502050405020303" pitchFamily="18" charset="0"/>
              </a:rPr>
              <a:t>fairly </a:t>
            </a:r>
            <a:r>
              <a:rPr lang="en-US" sz="2400" b="1" dirty="0">
                <a:solidFill>
                  <a:srgbClr val="001642"/>
                </a:solidFill>
                <a:latin typeface="Georgia" panose="02040502050405020303" pitchFamily="18" charset="0"/>
              </a:rPr>
              <a:t>and </a:t>
            </a:r>
            <a:r>
              <a:rPr lang="en-US" sz="2400" b="1" dirty="0">
                <a:solidFill>
                  <a:srgbClr val="6699FF"/>
                </a:solidFill>
                <a:latin typeface="Georgia" panose="02040502050405020303" pitchFamily="18" charset="0"/>
              </a:rPr>
              <a:t>consistently</a:t>
            </a:r>
            <a:r>
              <a:rPr lang="en-US" sz="2400" b="1" dirty="0">
                <a:solidFill>
                  <a:srgbClr val="001642"/>
                </a:solidFill>
                <a:latin typeface="Georgia" panose="02040502050405020303" pitchFamily="18" charset="0"/>
              </a:rPr>
              <a:t>.  This could entail </a:t>
            </a:r>
            <a:r>
              <a:rPr lang="en-US" sz="2400" b="1" dirty="0">
                <a:solidFill>
                  <a:srgbClr val="6699FF"/>
                </a:solidFill>
                <a:latin typeface="Georgia" panose="02040502050405020303" pitchFamily="18" charset="0"/>
              </a:rPr>
              <a:t>investigation</a:t>
            </a:r>
            <a:r>
              <a:rPr lang="en-US" sz="2400" b="1" dirty="0">
                <a:solidFill>
                  <a:srgbClr val="001642"/>
                </a:solidFill>
                <a:latin typeface="Georgia" panose="02040502050405020303" pitchFamily="18" charset="0"/>
              </a:rPr>
              <a:t> and the imposition of </a:t>
            </a:r>
            <a:r>
              <a:rPr lang="en-US" sz="2400" b="1" dirty="0">
                <a:solidFill>
                  <a:srgbClr val="6699FF"/>
                </a:solidFill>
                <a:latin typeface="Georgia" panose="02040502050405020303" pitchFamily="18" charset="0"/>
              </a:rPr>
              <a:t>progressive penalties </a:t>
            </a:r>
            <a:r>
              <a:rPr lang="en-US" sz="2400" b="1" dirty="0">
                <a:solidFill>
                  <a:srgbClr val="001642"/>
                </a:solidFill>
                <a:latin typeface="Georgia" panose="02040502050405020303" pitchFamily="18" charset="0"/>
              </a:rPr>
              <a:t>including: </a:t>
            </a:r>
            <a:r>
              <a:rPr lang="en-US" sz="2400" b="1" dirty="0">
                <a:solidFill>
                  <a:srgbClr val="6699FF"/>
                </a:solidFill>
                <a:latin typeface="Georgia" panose="02040502050405020303" pitchFamily="18" charset="0"/>
              </a:rPr>
              <a:t>warnings/cease and desist, fines and seeking a court order</a:t>
            </a:r>
            <a:r>
              <a:rPr lang="en-US" sz="2400" b="1" dirty="0">
                <a:solidFill>
                  <a:srgbClr val="001642"/>
                </a:solidFill>
                <a:latin typeface="Georgia" panose="02040502050405020303" pitchFamily="18" charset="0"/>
              </a:rPr>
              <a:t>.</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Intervene? Options (Cont’d)</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427969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3819507"/>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marL="342900" indent="-342900">
              <a:lnSpc>
                <a:spcPct val="105000"/>
              </a:lnSpc>
              <a:spcBef>
                <a:spcPts val="0"/>
              </a:spcBef>
              <a:buFont typeface="Wingdings" panose="05000000000000000000" pitchFamily="2" charset="2"/>
              <a:buChar char="q"/>
            </a:pPr>
            <a:r>
              <a:rPr lang="en-US" sz="2400" b="1" dirty="0">
                <a:solidFill>
                  <a:srgbClr val="001642"/>
                </a:solidFill>
                <a:latin typeface="Georgia" panose="02040502050405020303" pitchFamily="18" charset="0"/>
              </a:rPr>
              <a:t>Develop a complaint policy</a:t>
            </a:r>
          </a:p>
          <a:p>
            <a:pPr marL="342900" indent="-342900">
              <a:lnSpc>
                <a:spcPct val="105000"/>
              </a:lnSpc>
              <a:spcBef>
                <a:spcPts val="0"/>
              </a:spcBef>
              <a:buFont typeface="Wingdings" panose="05000000000000000000" pitchFamily="2" charset="2"/>
              <a:buChar char="q"/>
            </a:pPr>
            <a:r>
              <a:rPr lang="en-US" sz="2400" b="1" dirty="0">
                <a:solidFill>
                  <a:srgbClr val="001642"/>
                </a:solidFill>
                <a:latin typeface="Georgia" panose="02040502050405020303" pitchFamily="18" charset="0"/>
              </a:rPr>
              <a:t>Must be consistent with governing documents</a:t>
            </a:r>
          </a:p>
          <a:p>
            <a:pPr marL="342900" indent="-342900">
              <a:lnSpc>
                <a:spcPct val="105000"/>
              </a:lnSpc>
              <a:spcBef>
                <a:spcPts val="0"/>
              </a:spcBef>
              <a:buFont typeface="Wingdings" panose="05000000000000000000" pitchFamily="2" charset="2"/>
              <a:buChar char="q"/>
            </a:pPr>
            <a:r>
              <a:rPr lang="en-US" sz="2400" b="1" dirty="0">
                <a:solidFill>
                  <a:srgbClr val="001642"/>
                </a:solidFill>
                <a:latin typeface="Georgia" panose="02040502050405020303" pitchFamily="18" charset="0"/>
              </a:rPr>
              <a:t>How should complaints be made (form, written)</a:t>
            </a:r>
          </a:p>
          <a:p>
            <a:pPr marL="342900" indent="-342900">
              <a:lnSpc>
                <a:spcPct val="105000"/>
              </a:lnSpc>
              <a:spcBef>
                <a:spcPts val="0"/>
              </a:spcBef>
              <a:buFont typeface="Wingdings" panose="05000000000000000000" pitchFamily="2" charset="2"/>
              <a:buChar char="q"/>
            </a:pPr>
            <a:r>
              <a:rPr lang="en-US" sz="2400" b="1" dirty="0">
                <a:solidFill>
                  <a:srgbClr val="001642"/>
                </a:solidFill>
                <a:latin typeface="Georgia" panose="02040502050405020303" pitchFamily="18" charset="0"/>
              </a:rPr>
              <a:t>To whom should the complaints be made</a:t>
            </a:r>
          </a:p>
          <a:p>
            <a:pPr marL="342900" indent="-342900">
              <a:lnSpc>
                <a:spcPct val="105000"/>
              </a:lnSpc>
              <a:spcBef>
                <a:spcPts val="0"/>
              </a:spcBef>
              <a:buFont typeface="Wingdings" panose="05000000000000000000" pitchFamily="2" charset="2"/>
              <a:buChar char="q"/>
            </a:pPr>
            <a:r>
              <a:rPr lang="en-US" sz="2400" b="1" dirty="0">
                <a:solidFill>
                  <a:srgbClr val="001642"/>
                </a:solidFill>
                <a:latin typeface="Georgia" panose="02040502050405020303" pitchFamily="18" charset="0"/>
              </a:rPr>
              <a:t>What will the Board do with the complaint:  investigation, hearings, formal written response?</a:t>
            </a:r>
          </a:p>
          <a:p>
            <a:pPr marL="342900" indent="-342900">
              <a:lnSpc>
                <a:spcPct val="105000"/>
              </a:lnSpc>
              <a:spcBef>
                <a:spcPts val="0"/>
              </a:spcBef>
              <a:buFont typeface="Wingdings" panose="05000000000000000000" pitchFamily="2" charset="2"/>
              <a:buChar char="q"/>
            </a:pPr>
            <a:r>
              <a:rPr lang="en-US" sz="2400" b="1" dirty="0">
                <a:solidFill>
                  <a:srgbClr val="001642"/>
                </a:solidFill>
                <a:latin typeface="Georgia" panose="02040502050405020303" pitchFamily="18" charset="0"/>
              </a:rPr>
              <a:t>When will the complaint be resolved.</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Complaint Policy</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4205007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4401205"/>
          </a:xfrm>
          <a:prstGeom prst="rect">
            <a:avLst/>
          </a:prstGeom>
          <a:noFill/>
        </p:spPr>
        <p:txBody>
          <a:bodyPr wrap="square" rtlCol="0">
            <a:spAutoFit/>
          </a:bodyPr>
          <a:lstStyle/>
          <a:p>
            <a:pPr lvl="0">
              <a:lnSpc>
                <a:spcPct val="105000"/>
              </a:lnSpc>
            </a:pPr>
            <a:endParaRPr lang="en-US" sz="2400" b="1" dirty="0" smtClean="0">
              <a:solidFill>
                <a:srgbClr val="001642"/>
              </a:solidFill>
              <a:latin typeface="Georgia" panose="02040502050405020303" pitchFamily="18" charset="0"/>
            </a:endParaRPr>
          </a:p>
          <a:p>
            <a:pPr lvl="0">
              <a:lnSpc>
                <a:spcPct val="105000"/>
              </a:lnSpc>
            </a:pPr>
            <a:r>
              <a:rPr lang="en-US" sz="2400" dirty="0" smtClean="0">
                <a:solidFill>
                  <a:srgbClr val="001642"/>
                </a:solidFill>
                <a:latin typeface="Georgia" panose="02040502050405020303" pitchFamily="18" charset="0"/>
              </a:rPr>
              <a:t>Is </a:t>
            </a:r>
            <a:r>
              <a:rPr lang="en-US" sz="2400" dirty="0">
                <a:solidFill>
                  <a:srgbClr val="001642"/>
                </a:solidFill>
                <a:latin typeface="Georgia" panose="02040502050405020303" pitchFamily="18" charset="0"/>
              </a:rPr>
              <a:t>there Board responsibility?  Yes.  It is imposed by the Department of Housing and Urban Development to “housing providers</a:t>
            </a:r>
            <a:r>
              <a:rPr lang="en-US" sz="2400" dirty="0" smtClean="0">
                <a:solidFill>
                  <a:srgbClr val="001642"/>
                </a:solidFill>
                <a:latin typeface="Georgia" panose="02040502050405020303" pitchFamily="18" charset="0"/>
              </a:rPr>
              <a:t>.”</a:t>
            </a:r>
          </a:p>
          <a:p>
            <a:pPr lvl="0">
              <a:lnSpc>
                <a:spcPct val="105000"/>
              </a:lnSpc>
            </a:pPr>
            <a:endParaRPr lang="en-US" sz="2400" dirty="0">
              <a:solidFill>
                <a:srgbClr val="001642"/>
              </a:solidFill>
              <a:latin typeface="Georgia" panose="02040502050405020303" pitchFamily="18" charset="0"/>
            </a:endParaRPr>
          </a:p>
          <a:p>
            <a:pPr lvl="0">
              <a:lnSpc>
                <a:spcPct val="105000"/>
              </a:lnSpc>
            </a:pPr>
            <a:r>
              <a:rPr lang="en-US" sz="2400" dirty="0">
                <a:solidFill>
                  <a:srgbClr val="001642"/>
                </a:solidFill>
                <a:latin typeface="Georgia" panose="02040502050405020303" pitchFamily="18" charset="0"/>
              </a:rPr>
              <a:t>Third Party Liability Rule.  The HUD rule went into effect in 2016 and applies to third parties.  This means that Associations may be held liable as a “third party” if they can exercise control to try the stop the harassment, but fail to do so. </a:t>
            </a:r>
          </a:p>
          <a:p>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Harassment:  Responsibility</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177022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7200" y="1752600"/>
            <a:ext cx="8229600" cy="3758593"/>
          </a:xfrm>
          <a:prstGeom prst="rect">
            <a:avLst/>
          </a:prstGeom>
          <a:noFill/>
        </p:spPr>
        <p:txBody>
          <a:bodyPr wrap="square" rtlCol="0">
            <a:spAutoFit/>
          </a:bodyPr>
          <a:lstStyle/>
          <a:p>
            <a:pPr lvl="0">
              <a:lnSpc>
                <a:spcPct val="105000"/>
              </a:lnSpc>
            </a:pPr>
            <a:endParaRPr lang="en-US" sz="1200" b="1" dirty="0" smtClean="0">
              <a:solidFill>
                <a:srgbClr val="001642"/>
              </a:solidFill>
              <a:latin typeface="Georgia" panose="02040502050405020303" pitchFamily="18" charset="0"/>
            </a:endParaRPr>
          </a:p>
          <a:p>
            <a:pPr lvl="0">
              <a:lnSpc>
                <a:spcPct val="105000"/>
              </a:lnSpc>
            </a:pPr>
            <a:r>
              <a:rPr lang="en-US" sz="2400" dirty="0" smtClean="0">
                <a:solidFill>
                  <a:srgbClr val="001642"/>
                </a:solidFill>
                <a:latin typeface="Georgia" panose="02040502050405020303" pitchFamily="18" charset="0"/>
              </a:rPr>
              <a:t>Hostile Environment Harassment is unwelcome conduct that is sufficiently severe and pervasive directed at aggrieved person who is a member of a protected class and that conduct interferes with the use or enjoyment of a dwelling or interferes with the enjoyment of services and facilities.</a:t>
            </a:r>
          </a:p>
          <a:p>
            <a:pPr lvl="0">
              <a:lnSpc>
                <a:spcPct val="105000"/>
              </a:lnSpc>
            </a:pPr>
            <a:endParaRPr lang="en-US" sz="2400" b="1" dirty="0">
              <a:solidFill>
                <a:srgbClr val="001642"/>
              </a:solidFill>
              <a:latin typeface="Georgia" panose="02040502050405020303" pitchFamily="18" charset="0"/>
            </a:endParaRPr>
          </a:p>
          <a:p>
            <a:pPr lvl="0">
              <a:lnSpc>
                <a:spcPct val="105000"/>
              </a:lnSpc>
            </a:pPr>
            <a:r>
              <a:rPr lang="en-US" sz="2400" b="1" dirty="0" smtClean="0">
                <a:solidFill>
                  <a:srgbClr val="001642"/>
                </a:solidFill>
                <a:latin typeface="Georgia" panose="02040502050405020303" pitchFamily="18" charset="0"/>
              </a:rPr>
              <a:t>The housing provider must take steps reasonably calculated to correct  and end the harassment.</a:t>
            </a:r>
            <a:endParaRPr lang="en-US" sz="2800" b="1" dirty="0"/>
          </a:p>
        </p:txBody>
      </p:sp>
      <p:sp>
        <p:nvSpPr>
          <p:cNvPr id="5" name="Title 1">
            <a:extLst>
              <a:ext uri="{FF2B5EF4-FFF2-40B4-BE49-F238E27FC236}">
                <a16:creationId xmlns:a16="http://schemas.microsoft.com/office/drawing/2014/main" id="{3678E614-2953-4974-9145-9905D52A41D5}"/>
              </a:ext>
            </a:extLst>
          </p:cNvPr>
          <p:cNvSpPr txBox="1">
            <a:spLocks noGrp="1"/>
          </p:cNvSpPr>
          <p:nvPr>
            <p:ph type="title"/>
          </p:nvPr>
        </p:nvSpPr>
        <p:spPr>
          <a:xfrm>
            <a:off x="0" y="362804"/>
            <a:ext cx="9144000" cy="1465996"/>
          </a:xfrm>
          <a:prstGeom prst="rect">
            <a:avLst/>
          </a:prstGeom>
          <a:solidFill>
            <a:srgbClr val="00164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solidFill>
                  <a:schemeClr val="bg1"/>
                </a:solidFill>
                <a:latin typeface="Georgia" panose="02040502050405020303" pitchFamily="18" charset="0"/>
                <a:cs typeface="Times New Roman" panose="02020603050405020304" pitchFamily="18" charset="0"/>
              </a:rPr>
              <a:t>Harassment:  Responsibility</a:t>
            </a:r>
            <a:endParaRPr lang="en-US" b="1" dirty="0">
              <a:solidFill>
                <a:schemeClr val="bg1"/>
              </a:solidFill>
              <a:latin typeface="Georgia" panose="02040502050405020303" pitchFamily="18" charset="0"/>
              <a:cs typeface="Times New Roman" panose="02020603050405020304" pitchFamily="18" charset="0"/>
            </a:endParaRPr>
          </a:p>
        </p:txBody>
      </p:sp>
      <p:pic>
        <p:nvPicPr>
          <p:cNvPr id="6"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9604" y="5393575"/>
            <a:ext cx="1924396" cy="931025"/>
          </a:xfrm>
          <a:prstGeom prst="rect">
            <a:avLst/>
          </a:prstGeom>
        </p:spPr>
      </p:pic>
    </p:spTree>
    <p:extLst>
      <p:ext uri="{BB962C8B-B14F-4D97-AF65-F5344CB8AC3E}">
        <p14:creationId xmlns:p14="http://schemas.microsoft.com/office/powerpoint/2010/main" val="3536146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396</TotalTime>
  <Words>1094</Words>
  <Application>Microsoft Office PowerPoint</Application>
  <PresentationFormat>On-screen Show (4:3)</PresentationFormat>
  <Paragraphs>163</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Georgia</vt:lpstr>
      <vt:lpstr>Goudy Old Style</vt:lpstr>
      <vt:lpstr>Times New Roman</vt:lpstr>
      <vt:lpstr>Wingdings</vt:lpstr>
      <vt:lpstr>Retrospect</vt:lpstr>
      <vt:lpstr>PowerPoint Presentation</vt:lpstr>
      <vt:lpstr>PowerPoint Presentation</vt:lpstr>
      <vt:lpstr>Difficult Resident Scenario #1</vt:lpstr>
      <vt:lpstr>Resident v. Resident Complaints</vt:lpstr>
      <vt:lpstr>Intervene? Options.</vt:lpstr>
      <vt:lpstr>Intervene? Options (Cont’d)</vt:lpstr>
      <vt:lpstr>Complaint Policy</vt:lpstr>
      <vt:lpstr>Harassment:  Responsibility</vt:lpstr>
      <vt:lpstr>Harassment:  Responsibility</vt:lpstr>
      <vt:lpstr>Harassment: Liability</vt:lpstr>
      <vt:lpstr>Harassment Response:  Options</vt:lpstr>
      <vt:lpstr>Anti-Harassment Policy Action Items.</vt:lpstr>
      <vt:lpstr>Difficult Resident Scenario #2</vt:lpstr>
      <vt:lpstr>Residents who cannot Care for Self or Property</vt:lpstr>
      <vt:lpstr>Response Strategies</vt:lpstr>
      <vt:lpstr>Concerns with Response</vt:lpstr>
      <vt:lpstr>Difficult Resident Scenario #3</vt:lpstr>
      <vt:lpstr>Meeting Preparation:   Planning and Tools</vt:lpstr>
      <vt:lpstr>Meeting Conduct:  Tools</vt:lpstr>
      <vt:lpstr>Difficult Resident Scenario #4</vt:lpstr>
      <vt:lpstr>Slander/Libel?</vt:lpstr>
      <vt:lpstr>Options for Response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Claudette Carini</dc:creator>
  <cp:lastModifiedBy>Adina Geller</cp:lastModifiedBy>
  <cp:revision>46</cp:revision>
  <dcterms:created xsi:type="dcterms:W3CDTF">2020-09-16T18:54:59Z</dcterms:created>
  <dcterms:modified xsi:type="dcterms:W3CDTF">2021-01-27T13:39:53Z</dcterms:modified>
</cp:coreProperties>
</file>